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7"/>
  </p:notesMasterIdLst>
  <p:sldIdLst>
    <p:sldId id="256" r:id="rId3"/>
    <p:sldId id="257" r:id="rId4"/>
    <p:sldId id="279" r:id="rId5"/>
    <p:sldId id="275" r:id="rId6"/>
    <p:sldId id="354" r:id="rId7"/>
    <p:sldId id="355" r:id="rId8"/>
    <p:sldId id="356" r:id="rId9"/>
    <p:sldId id="357" r:id="rId10"/>
    <p:sldId id="358" r:id="rId11"/>
    <p:sldId id="311" r:id="rId12"/>
    <p:sldId id="297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71" r:id="rId21"/>
    <p:sldId id="372" r:id="rId22"/>
    <p:sldId id="374" r:id="rId23"/>
    <p:sldId id="375" r:id="rId24"/>
    <p:sldId id="376" r:id="rId25"/>
    <p:sldId id="393" r:id="rId26"/>
    <p:sldId id="351" r:id="rId27"/>
    <p:sldId id="270" r:id="rId28"/>
    <p:sldId id="344" r:id="rId29"/>
    <p:sldId id="345" r:id="rId30"/>
    <p:sldId id="350" r:id="rId31"/>
    <p:sldId id="319" r:id="rId32"/>
    <p:sldId id="377" r:id="rId33"/>
    <p:sldId id="277" r:id="rId34"/>
    <p:sldId id="276" r:id="rId35"/>
    <p:sldId id="260" r:id="rId36"/>
    <p:sldId id="272" r:id="rId37"/>
    <p:sldId id="273" r:id="rId38"/>
    <p:sldId id="274" r:id="rId39"/>
    <p:sldId id="271" r:id="rId40"/>
    <p:sldId id="378" r:id="rId41"/>
    <p:sldId id="258" r:id="rId42"/>
    <p:sldId id="382" r:id="rId43"/>
    <p:sldId id="383" r:id="rId44"/>
    <p:sldId id="384" r:id="rId45"/>
    <p:sldId id="385" r:id="rId46"/>
    <p:sldId id="282" r:id="rId47"/>
    <p:sldId id="283" r:id="rId48"/>
    <p:sldId id="259" r:id="rId49"/>
    <p:sldId id="386" r:id="rId50"/>
    <p:sldId id="261" r:id="rId51"/>
    <p:sldId id="291" r:id="rId52"/>
    <p:sldId id="278" r:id="rId53"/>
    <p:sldId id="263" r:id="rId54"/>
    <p:sldId id="285" r:id="rId55"/>
    <p:sldId id="286" r:id="rId56"/>
    <p:sldId id="290" r:id="rId57"/>
    <p:sldId id="293" r:id="rId58"/>
    <p:sldId id="289" r:id="rId59"/>
    <p:sldId id="387" r:id="rId60"/>
    <p:sldId id="281" r:id="rId61"/>
    <p:sldId id="287" r:id="rId62"/>
    <p:sldId id="284" r:id="rId63"/>
    <p:sldId id="388" r:id="rId64"/>
    <p:sldId id="389" r:id="rId65"/>
    <p:sldId id="294" r:id="rId66"/>
    <p:sldId id="296" r:id="rId67"/>
    <p:sldId id="390" r:id="rId68"/>
    <p:sldId id="391" r:id="rId69"/>
    <p:sldId id="295" r:id="rId70"/>
    <p:sldId id="288" r:id="rId71"/>
    <p:sldId id="262" r:id="rId72"/>
    <p:sldId id="305" r:id="rId73"/>
    <p:sldId id="353" r:id="rId74"/>
    <p:sldId id="394" r:id="rId75"/>
    <p:sldId id="302" r:id="rId7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5B1BA58D-A222-4C70-B305-8E348AF1B83A}">
          <p14:sldIdLst>
            <p14:sldId id="256"/>
            <p14:sldId id="257"/>
            <p14:sldId id="279"/>
            <p14:sldId id="275"/>
            <p14:sldId id="354"/>
            <p14:sldId id="355"/>
            <p14:sldId id="356"/>
            <p14:sldId id="357"/>
            <p14:sldId id="358"/>
            <p14:sldId id="311"/>
            <p14:sldId id="297"/>
            <p14:sldId id="362"/>
            <p14:sldId id="363"/>
            <p14:sldId id="364"/>
            <p14:sldId id="365"/>
            <p14:sldId id="366"/>
            <p14:sldId id="367"/>
            <p14:sldId id="368"/>
            <p14:sldId id="371"/>
            <p14:sldId id="372"/>
            <p14:sldId id="374"/>
            <p14:sldId id="375"/>
            <p14:sldId id="376"/>
            <p14:sldId id="393"/>
            <p14:sldId id="351"/>
            <p14:sldId id="270"/>
            <p14:sldId id="344"/>
            <p14:sldId id="345"/>
            <p14:sldId id="350"/>
            <p14:sldId id="319"/>
            <p14:sldId id="377"/>
            <p14:sldId id="277"/>
            <p14:sldId id="276"/>
            <p14:sldId id="260"/>
            <p14:sldId id="272"/>
            <p14:sldId id="273"/>
            <p14:sldId id="274"/>
            <p14:sldId id="271"/>
            <p14:sldId id="378"/>
            <p14:sldId id="258"/>
            <p14:sldId id="382"/>
            <p14:sldId id="383"/>
            <p14:sldId id="384"/>
            <p14:sldId id="385"/>
            <p14:sldId id="282"/>
            <p14:sldId id="283"/>
            <p14:sldId id="259"/>
            <p14:sldId id="386"/>
            <p14:sldId id="261"/>
            <p14:sldId id="291"/>
            <p14:sldId id="278"/>
            <p14:sldId id="263"/>
            <p14:sldId id="285"/>
            <p14:sldId id="286"/>
            <p14:sldId id="290"/>
            <p14:sldId id="293"/>
            <p14:sldId id="289"/>
            <p14:sldId id="387"/>
            <p14:sldId id="281"/>
            <p14:sldId id="287"/>
            <p14:sldId id="284"/>
            <p14:sldId id="388"/>
            <p14:sldId id="389"/>
            <p14:sldId id="294"/>
            <p14:sldId id="296"/>
            <p14:sldId id="390"/>
            <p14:sldId id="391"/>
            <p14:sldId id="295"/>
            <p14:sldId id="288"/>
            <p14:sldId id="262"/>
            <p14:sldId id="305"/>
            <p14:sldId id="353"/>
            <p14:sldId id="394"/>
            <p14:sldId id="3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9139"/>
    <a:srgbClr val="0C788E"/>
    <a:srgbClr val="025198"/>
    <a:srgbClr val="422C16"/>
    <a:srgbClr val="000099"/>
    <a:srgbClr val="1C1C1C"/>
    <a:srgbClr val="660066"/>
    <a:srgbClr val="000058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01" autoAdjust="0"/>
    <p:restoredTop sz="94775" autoAdjust="0"/>
  </p:normalViewPr>
  <p:slideViewPr>
    <p:cSldViewPr>
      <p:cViewPr varScale="1">
        <p:scale>
          <a:sx n="101" d="100"/>
          <a:sy n="101" d="100"/>
        </p:scale>
        <p:origin x="108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14:12:06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14:12:07.1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14:12:22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14:12:27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24575,'2'3'0,"0"-2"0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E645C-DF7F-48A3-A702-83CE3CC9924D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3EF43-F5E2-4D22-8AEB-A517F9A3DD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715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EF43-F5E2-4D22-8AEB-A517F9A3DD1D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42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EF43-F5E2-4D22-8AEB-A517F9A3DD1D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249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EF43-F5E2-4D22-8AEB-A517F9A3DD1D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3445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EF43-F5E2-4D22-8AEB-A517F9A3DD1D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733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3EF43-F5E2-4D22-8AEB-A517F9A3DD1D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572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BBBB5D-3D4E-47EE-8BA6-30CF82600B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1342E2-3407-4261-BF9E-4DCADAA9DE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34FADE-1732-4177-864F-276EDD3BE1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96F53-7991-47C3-993E-3CB4A57FCF31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00054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9B1385-425B-4585-8D6E-0AC308DE89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B90AE9-3DAD-409F-B1A7-395253526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BDFDBF-5141-4C89-9F87-EAC0D1E39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D4116-3CF4-4556-B6A2-775CD3B55DFD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8809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ADF57D-7A8F-496C-83BF-88E66BB9C9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2B185A-4662-43F4-B1D9-9C15BE88D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4398AD-CB6B-45A8-92FB-630F9EDE87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678F7-DE2F-4F9F-81C5-B8DB81A26FDB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575268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46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49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96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16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01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51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04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52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4B23DE-6060-483D-8E7D-16CEC38DCB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6D7877-1680-4F39-BD4F-197EEB1014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DF404B-FF02-4507-982E-8543882E0D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EC097-752D-4FD1-BCB6-6F11D073B327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4181119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98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89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8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9FDB26-3E4E-4421-B945-5099D5C706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69C979-5DA4-4983-A2F9-D9A932A032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863BF7-225B-42DB-BA84-96B63A7450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F008C-EA5E-4B59-BEFB-9EB46EB6A71A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4137222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315956-6087-4CC2-9F10-CADCC2813F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65D648-362F-4D25-8260-146739FA3B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0621BF-F318-4B9F-86B2-EA0EB4FD1E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B6430-B928-4A4F-87B5-99636165D7E3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40659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7EC4DC9-FF00-491B-BB7F-8413F64BFE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F4AF520-D13F-4F5D-8D84-365F0450BA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794B18F-09BE-4182-9305-91456BADF7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310DA-BD9A-4D7D-8393-42DED578F48B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235187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8E21B87-1E25-4461-AD8B-2BD01FA491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A007D4F-FD13-4E58-A527-423AE12437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04A2FC-3803-4F15-8931-3F7F86680C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1AF0C-359B-4D16-BC3A-61EC1FD45514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86727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2D61069-49B8-4B58-987F-1C9A9EF6CD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429B3D5-01E4-459F-AA2D-E78EAA329C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1B56A5-B7C6-49EC-BBB3-1DCC279B34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ACE91-46C1-460B-A9A7-6FB2D61ACB1F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16613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F44D8-1341-42F7-8F2A-2248F977C1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EE4ACC-E3CA-4FB4-98A2-A0EEF49E6E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C8521E-8934-4886-A72A-AF622EEF37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82F33-1432-4E23-BD16-CFAC5BF49479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22847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911466-C8B2-43F9-9454-FAFA489B7A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EF24D1-2028-4D1E-AA0F-ED92D0A0D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16C3E5-7D08-47BD-A76A-980D20B3CD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CFB06-CD0D-4B7E-A425-55837740CB83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45439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3DF882E-3D39-4109-849A-99A5423E5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72C98E3-A655-4B82-9F74-50B0C2BC03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/>
              <a:t>Haga clic para modificar el estilo de texto del patrón</a:t>
            </a:r>
          </a:p>
          <a:p>
            <a:pPr lvl="1"/>
            <a:r>
              <a:rPr lang="es-ES" altLang="fr-FR"/>
              <a:t>Segundo nivel</a:t>
            </a:r>
          </a:p>
          <a:p>
            <a:pPr lvl="2"/>
            <a:r>
              <a:rPr lang="es-ES" altLang="fr-FR"/>
              <a:t>Tercer nivel</a:t>
            </a:r>
          </a:p>
          <a:p>
            <a:pPr lvl="3"/>
            <a:r>
              <a:rPr lang="es-ES" altLang="fr-FR"/>
              <a:t>Cuarto nivel</a:t>
            </a:r>
          </a:p>
          <a:p>
            <a:pPr lvl="4"/>
            <a:r>
              <a:rPr lang="es-ES" altLang="fr-F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2A60174-EE6D-42D7-A0B6-7226F4C655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772C628-C73F-4BF9-A9E0-E613AE3C09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88B8EA2-D1E4-4AD5-8847-65B76BBB703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A7AC3B8-F9E2-49D2-BB59-C810CD3E1466}" type="slidenum">
              <a:rPr lang="es-ES" altLang="fr-FR"/>
              <a:pPr>
                <a:defRPr/>
              </a:pPr>
              <a:t>‹N°›</a:t>
            </a:fld>
            <a:endParaRPr lang="es-E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164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9.png"/><Relationship Id="rId7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0">
            <a:extLst>
              <a:ext uri="{FF2B5EF4-FFF2-40B4-BE49-F238E27FC236}">
                <a16:creationId xmlns:a16="http://schemas.microsoft.com/office/drawing/2014/main" id="{87B74D1A-8AF0-71C6-9677-2BE62CEE7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437063"/>
            <a:ext cx="4427538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UY" altLang="fr-FR" sz="3600" b="1">
                <a:solidFill>
                  <a:schemeClr val="bg1"/>
                </a:solidFill>
              </a:rPr>
              <a:t>Centr’Isère Tennis de Table</a:t>
            </a:r>
            <a:endParaRPr lang="es-ES" altLang="fr-FR" sz="3600" b="1">
              <a:solidFill>
                <a:schemeClr val="bg1"/>
              </a:solidFill>
            </a:endParaRPr>
          </a:p>
        </p:txBody>
      </p:sp>
      <p:sp>
        <p:nvSpPr>
          <p:cNvPr id="8" name="Rectangle 122">
            <a:extLst>
              <a:ext uri="{FF2B5EF4-FFF2-40B4-BE49-F238E27FC236}">
                <a16:creationId xmlns:a16="http://schemas.microsoft.com/office/drawing/2014/main" id="{961A672A-E4D0-B1D2-DA93-CCD64DDF3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5446713"/>
            <a:ext cx="396081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UY" altLang="fr-FR" b="1">
                <a:solidFill>
                  <a:schemeClr val="bg1"/>
                </a:solidFill>
              </a:rPr>
              <a:t>CITT</a:t>
            </a:r>
            <a:endParaRPr lang="es-ES" altLang="fr-FR" b="1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0935CAC-6A86-4CD5-E5B4-76C94614BD81}"/>
              </a:ext>
            </a:extLst>
          </p:cNvPr>
          <p:cNvSpPr txBox="1"/>
          <p:nvPr/>
        </p:nvSpPr>
        <p:spPr>
          <a:xfrm>
            <a:off x="1907704" y="548680"/>
            <a:ext cx="51845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ASSEMBLÉE GÉNÉRALE SAISON 2025 -2026</a:t>
            </a:r>
          </a:p>
          <a:p>
            <a:pPr algn="ctr"/>
            <a:endParaRPr lang="fr-FR" sz="3200" b="1" dirty="0"/>
          </a:p>
          <a:p>
            <a:pPr algn="ctr"/>
            <a:r>
              <a:rPr lang="fr-FR" sz="3200" b="1" dirty="0"/>
              <a:t>4 juillet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>
            <a:extLst>
              <a:ext uri="{FF2B5EF4-FFF2-40B4-BE49-F238E27FC236}">
                <a16:creationId xmlns:a16="http://schemas.microsoft.com/office/drawing/2014/main" id="{02AE5C7B-8715-4816-8434-94C9F645C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 </a:t>
            </a:r>
          </a:p>
        </p:txBody>
      </p:sp>
      <p:sp>
        <p:nvSpPr>
          <p:cNvPr id="5123" name="Espace réservé du contenu 2">
            <a:extLst>
              <a:ext uri="{FF2B5EF4-FFF2-40B4-BE49-F238E27FC236}">
                <a16:creationId xmlns:a16="http://schemas.microsoft.com/office/drawing/2014/main" id="{F06C2ABB-0F75-40AF-AF28-B64D27F21D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457200" lvl="1" indent="0" eaLnBrk="1" hangingPunct="1">
              <a:buNone/>
            </a:pPr>
            <a:endParaRPr lang="fr-FR" altLang="fr-FR" sz="3200" dirty="0"/>
          </a:p>
          <a:p>
            <a:pPr marL="457200" lvl="1" indent="0" eaLnBrk="1" hangingPunct="1">
              <a:buNone/>
            </a:pPr>
            <a:endParaRPr lang="fr-FR" altLang="fr-FR" sz="3200" dirty="0"/>
          </a:p>
          <a:p>
            <a:pPr marL="457200" lvl="1" indent="0" eaLnBrk="1" hangingPunct="1">
              <a:buNone/>
            </a:pPr>
            <a:endParaRPr lang="fr-FR" altLang="fr-FR" sz="3200" dirty="0"/>
          </a:p>
          <a:p>
            <a:pPr marL="457200" lvl="1" indent="0" eaLnBrk="1" hangingPunct="1">
              <a:buNone/>
            </a:pPr>
            <a:endParaRPr lang="fr-FR" altLang="fr-FR" sz="3200" dirty="0"/>
          </a:p>
          <a:p>
            <a:pPr marL="457200" lvl="1" indent="0" eaLnBrk="1" hangingPunct="1">
              <a:buNone/>
            </a:pPr>
            <a:endParaRPr lang="fr-FR" altLang="fr-FR" sz="3200" dirty="0"/>
          </a:p>
          <a:p>
            <a:pPr lvl="1" eaLnBrk="1" hangingPunct="1"/>
            <a:endParaRPr lang="fr-FR" altLang="fr-FR" sz="1400" dirty="0"/>
          </a:p>
          <a:p>
            <a:pPr lvl="1" eaLnBrk="1" hangingPunct="1"/>
            <a:endParaRPr lang="fr-FR" altLang="fr-FR" sz="1400" dirty="0"/>
          </a:p>
          <a:p>
            <a:pPr lvl="1" eaLnBrk="1" hangingPunct="1"/>
            <a:endParaRPr lang="fr-FR" altLang="fr-FR" sz="1400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519AD00-698D-4C56-9493-0FC349335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587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800" dirty="0">
                <a:solidFill>
                  <a:schemeClr val="bg1"/>
                </a:solidFill>
              </a:rPr>
              <a:t>BILAN SAISON 2025-2026</a:t>
            </a:r>
          </a:p>
          <a:p>
            <a:pPr eaLnBrk="1" hangingPunct="1"/>
            <a:r>
              <a:rPr lang="fr-FR" altLang="fr-FR" sz="2800" dirty="0">
                <a:solidFill>
                  <a:schemeClr val="bg1"/>
                </a:solidFill>
              </a:rPr>
              <a:t>SUR LES 3 AXES DU PROJET DU CLUB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038687CF-19C5-C1E7-650B-B2D3DBF71C40}"/>
              </a:ext>
            </a:extLst>
          </p:cNvPr>
          <p:cNvSpPr/>
          <p:nvPr/>
        </p:nvSpPr>
        <p:spPr>
          <a:xfrm>
            <a:off x="323528" y="2780928"/>
            <a:ext cx="2736304" cy="2476872"/>
          </a:xfrm>
          <a:custGeom>
            <a:avLst/>
            <a:gdLst/>
            <a:ahLst/>
            <a:cxnLst/>
            <a:rect l="l" t="t" r="r" b="b"/>
            <a:pathLst>
              <a:path w="4885341" h="4885341">
                <a:moveTo>
                  <a:pt x="0" y="0"/>
                </a:moveTo>
                <a:lnTo>
                  <a:pt x="4885340" y="0"/>
                </a:lnTo>
                <a:lnTo>
                  <a:pt x="4885340" y="4885341"/>
                </a:lnTo>
                <a:lnTo>
                  <a:pt x="0" y="48853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C3FE13F5-E6A3-3C12-A26F-BDE14C8722F1}"/>
              </a:ext>
            </a:extLst>
          </p:cNvPr>
          <p:cNvSpPr/>
          <p:nvPr/>
        </p:nvSpPr>
        <p:spPr>
          <a:xfrm>
            <a:off x="3183992" y="2888940"/>
            <a:ext cx="2540136" cy="2260848"/>
          </a:xfrm>
          <a:custGeom>
            <a:avLst/>
            <a:gdLst/>
            <a:ahLst/>
            <a:cxnLst/>
            <a:rect l="l" t="t" r="r" b="b"/>
            <a:pathLst>
              <a:path w="4885341" h="4885341">
                <a:moveTo>
                  <a:pt x="0" y="0"/>
                </a:moveTo>
                <a:lnTo>
                  <a:pt x="4885341" y="0"/>
                </a:lnTo>
                <a:lnTo>
                  <a:pt x="4885341" y="4885341"/>
                </a:lnTo>
                <a:lnTo>
                  <a:pt x="0" y="4885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B66E05E4-9257-B036-AFDB-E7AA3C930ED1}"/>
              </a:ext>
            </a:extLst>
          </p:cNvPr>
          <p:cNvSpPr/>
          <p:nvPr/>
        </p:nvSpPr>
        <p:spPr>
          <a:xfrm>
            <a:off x="6084170" y="2888940"/>
            <a:ext cx="2540136" cy="2426568"/>
          </a:xfrm>
          <a:custGeom>
            <a:avLst/>
            <a:gdLst/>
            <a:ahLst/>
            <a:cxnLst/>
            <a:rect l="l" t="t" r="r" b="b"/>
            <a:pathLst>
              <a:path w="4885341" h="4885341">
                <a:moveTo>
                  <a:pt x="0" y="0"/>
                </a:moveTo>
                <a:lnTo>
                  <a:pt x="4885341" y="0"/>
                </a:lnTo>
                <a:lnTo>
                  <a:pt x="4885341" y="4885341"/>
                </a:lnTo>
                <a:lnTo>
                  <a:pt x="0" y="48853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10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924" y="-21218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90785" y="1071824"/>
            <a:ext cx="5957174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ORGANISATION DE COMPÉTITIONS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8044" y="2060849"/>
            <a:ext cx="4298211" cy="2013006"/>
            <a:chOff x="0" y="0"/>
            <a:chExt cx="1784267" cy="7751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84267" cy="775129"/>
            </a:xfrm>
            <a:custGeom>
              <a:avLst/>
              <a:gdLst/>
              <a:ahLst/>
              <a:cxnLst/>
              <a:rect l="l" t="t" r="r" b="b"/>
              <a:pathLst>
                <a:path w="1784267" h="775129">
                  <a:moveTo>
                    <a:pt x="52835" y="0"/>
                  </a:moveTo>
                  <a:lnTo>
                    <a:pt x="1731432" y="0"/>
                  </a:lnTo>
                  <a:cubicBezTo>
                    <a:pt x="1745445" y="0"/>
                    <a:pt x="1758884" y="5567"/>
                    <a:pt x="1768792" y="15475"/>
                  </a:cubicBezTo>
                  <a:cubicBezTo>
                    <a:pt x="1778701" y="25383"/>
                    <a:pt x="1784267" y="38822"/>
                    <a:pt x="1784267" y="52835"/>
                  </a:cubicBezTo>
                  <a:lnTo>
                    <a:pt x="1784267" y="722294"/>
                  </a:lnTo>
                  <a:cubicBezTo>
                    <a:pt x="1784267" y="736307"/>
                    <a:pt x="1778701" y="749746"/>
                    <a:pt x="1768792" y="759654"/>
                  </a:cubicBezTo>
                  <a:cubicBezTo>
                    <a:pt x="1758884" y="769563"/>
                    <a:pt x="1745445" y="775129"/>
                    <a:pt x="1731432" y="775129"/>
                  </a:cubicBezTo>
                  <a:lnTo>
                    <a:pt x="52835" y="775129"/>
                  </a:lnTo>
                  <a:cubicBezTo>
                    <a:pt x="38822" y="775129"/>
                    <a:pt x="25383" y="769563"/>
                    <a:pt x="15475" y="759654"/>
                  </a:cubicBezTo>
                  <a:cubicBezTo>
                    <a:pt x="5567" y="749746"/>
                    <a:pt x="0" y="736307"/>
                    <a:pt x="0" y="722294"/>
                  </a:cubicBezTo>
                  <a:lnTo>
                    <a:pt x="0" y="52835"/>
                  </a:lnTo>
                  <a:cubicBezTo>
                    <a:pt x="0" y="38822"/>
                    <a:pt x="5567" y="25383"/>
                    <a:pt x="15475" y="15475"/>
                  </a:cubicBezTo>
                  <a:cubicBezTo>
                    <a:pt x="25383" y="5567"/>
                    <a:pt x="38822" y="0"/>
                    <a:pt x="52835" y="0"/>
                  </a:cubicBezTo>
                  <a:close/>
                </a:path>
              </a:pathLst>
            </a:custGeom>
            <a:solidFill>
              <a:srgbClr val="F1F2F6"/>
            </a:solidFill>
            <a:ln w="38100" cap="rnd">
              <a:solidFill>
                <a:srgbClr val="38695C"/>
              </a:solidFill>
              <a:prstDash val="solid"/>
              <a:round/>
            </a:ln>
          </p:spPr>
          <p:txBody>
            <a:bodyPr/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fr-FR"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1784267" cy="88942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 eaLnBrk="1" fontAlgn="auto" hangingPunct="1">
                <a:lnSpc>
                  <a:spcPts val="1610"/>
                </a:lnSpc>
                <a:spcBef>
                  <a:spcPts val="0"/>
                </a:spcBef>
                <a:spcAft>
                  <a:spcPts val="0"/>
                </a:spcAft>
              </a:pPr>
              <a:endParaRPr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196997" y="3247947"/>
            <a:ext cx="1978777" cy="573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1494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4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Juge</a:t>
            </a:r>
            <a:r>
              <a:rPr lang="en-US" sz="11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arbitrage</a:t>
            </a:r>
          </a:p>
          <a:p>
            <a:pPr defTabSz="457200" eaLnBrk="1" fontAlgn="auto" hangingPunct="1">
              <a:lnSpc>
                <a:spcPts val="1494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Pot </a:t>
            </a:r>
            <a:r>
              <a:rPr lang="en-US" sz="114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d’aprés</a:t>
            </a:r>
            <a:r>
              <a:rPr lang="en-US" sz="11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match </a:t>
            </a:r>
          </a:p>
          <a:p>
            <a:pPr defTabSz="457200" eaLnBrk="1" fontAlgn="auto" hangingPunct="1">
              <a:lnSpc>
                <a:spcPts val="1494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4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Repas</a:t>
            </a:r>
            <a:r>
              <a:rPr lang="en-US" sz="11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14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partagés</a:t>
            </a:r>
            <a:endParaRPr lang="en-US" sz="114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96997" y="2603461"/>
            <a:ext cx="1978777" cy="501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2008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44" b="1" dirty="0" err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Championnat</a:t>
            </a:r>
            <a:r>
              <a:rPr lang="en-US" sz="1544" b="1" dirty="0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 par </a:t>
            </a:r>
            <a:r>
              <a:rPr lang="en-US" sz="1544" b="1" dirty="0" err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équipes</a:t>
            </a:r>
            <a:r>
              <a:rPr lang="en-US" sz="1544" b="1" dirty="0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510078" y="2060849"/>
            <a:ext cx="4674509" cy="2013005"/>
            <a:chOff x="0" y="0"/>
            <a:chExt cx="1784267" cy="7751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84267" cy="775129"/>
            </a:xfrm>
            <a:custGeom>
              <a:avLst/>
              <a:gdLst/>
              <a:ahLst/>
              <a:cxnLst/>
              <a:rect l="l" t="t" r="r" b="b"/>
              <a:pathLst>
                <a:path w="1784267" h="775129">
                  <a:moveTo>
                    <a:pt x="52835" y="0"/>
                  </a:moveTo>
                  <a:lnTo>
                    <a:pt x="1731432" y="0"/>
                  </a:lnTo>
                  <a:cubicBezTo>
                    <a:pt x="1745445" y="0"/>
                    <a:pt x="1758884" y="5567"/>
                    <a:pt x="1768792" y="15475"/>
                  </a:cubicBezTo>
                  <a:cubicBezTo>
                    <a:pt x="1778701" y="25383"/>
                    <a:pt x="1784267" y="38822"/>
                    <a:pt x="1784267" y="52835"/>
                  </a:cubicBezTo>
                  <a:lnTo>
                    <a:pt x="1784267" y="722294"/>
                  </a:lnTo>
                  <a:cubicBezTo>
                    <a:pt x="1784267" y="736307"/>
                    <a:pt x="1778701" y="749746"/>
                    <a:pt x="1768792" y="759654"/>
                  </a:cubicBezTo>
                  <a:cubicBezTo>
                    <a:pt x="1758884" y="769563"/>
                    <a:pt x="1745445" y="775129"/>
                    <a:pt x="1731432" y="775129"/>
                  </a:cubicBezTo>
                  <a:lnTo>
                    <a:pt x="52835" y="775129"/>
                  </a:lnTo>
                  <a:cubicBezTo>
                    <a:pt x="38822" y="775129"/>
                    <a:pt x="25383" y="769563"/>
                    <a:pt x="15475" y="759654"/>
                  </a:cubicBezTo>
                  <a:cubicBezTo>
                    <a:pt x="5567" y="749746"/>
                    <a:pt x="0" y="736307"/>
                    <a:pt x="0" y="722294"/>
                  </a:cubicBezTo>
                  <a:lnTo>
                    <a:pt x="0" y="52835"/>
                  </a:lnTo>
                  <a:cubicBezTo>
                    <a:pt x="0" y="38822"/>
                    <a:pt x="5567" y="25383"/>
                    <a:pt x="15475" y="15475"/>
                  </a:cubicBezTo>
                  <a:cubicBezTo>
                    <a:pt x="25383" y="5567"/>
                    <a:pt x="38822" y="0"/>
                    <a:pt x="52835" y="0"/>
                  </a:cubicBezTo>
                  <a:close/>
                </a:path>
              </a:pathLst>
            </a:custGeom>
            <a:solidFill>
              <a:srgbClr val="F1F2F6"/>
            </a:solidFill>
            <a:ln w="38100" cap="rnd">
              <a:solidFill>
                <a:srgbClr val="38695C"/>
              </a:solidFill>
              <a:prstDash val="solid"/>
              <a:round/>
            </a:ln>
          </p:spPr>
          <p:txBody>
            <a:bodyPr/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fr-FR"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14300"/>
              <a:ext cx="1784267" cy="88942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 eaLnBrk="1" fontAlgn="auto" hangingPunct="1">
                <a:lnSpc>
                  <a:spcPts val="1610"/>
                </a:lnSpc>
                <a:spcBef>
                  <a:spcPts val="0"/>
                </a:spcBef>
                <a:spcAft>
                  <a:spcPts val="0"/>
                </a:spcAft>
              </a:pPr>
              <a:endParaRPr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057349" y="3247947"/>
            <a:ext cx="1978777" cy="380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1494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Organisation d’une buvette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57349" y="2603461"/>
            <a:ext cx="2589699" cy="501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2008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44" b="1" dirty="0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Finales </a:t>
            </a:r>
            <a:r>
              <a:rPr lang="en-US" sz="1544" b="1" dirty="0" err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départementales</a:t>
            </a:r>
            <a:r>
              <a:rPr lang="en-US" sz="1544" b="1" dirty="0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 par </a:t>
            </a:r>
            <a:r>
              <a:rPr lang="en-US" sz="1544" b="1" dirty="0" err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classement</a:t>
            </a:r>
            <a:endParaRPr lang="en-US" sz="1544" b="1" dirty="0">
              <a:solidFill>
                <a:srgbClr val="38695C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46442" y="4216728"/>
            <a:ext cx="2818462" cy="1623239"/>
            <a:chOff x="0" y="0"/>
            <a:chExt cx="1345872" cy="77512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45872" cy="775129"/>
            </a:xfrm>
            <a:custGeom>
              <a:avLst/>
              <a:gdLst/>
              <a:ahLst/>
              <a:cxnLst/>
              <a:rect l="l" t="t" r="r" b="b"/>
              <a:pathLst>
                <a:path w="1345872" h="775129">
                  <a:moveTo>
                    <a:pt x="70045" y="0"/>
                  </a:moveTo>
                  <a:lnTo>
                    <a:pt x="1275827" y="0"/>
                  </a:lnTo>
                  <a:cubicBezTo>
                    <a:pt x="1294404" y="0"/>
                    <a:pt x="1312221" y="7380"/>
                    <a:pt x="1325357" y="20516"/>
                  </a:cubicBezTo>
                  <a:cubicBezTo>
                    <a:pt x="1338493" y="33652"/>
                    <a:pt x="1345872" y="51468"/>
                    <a:pt x="1345872" y="70045"/>
                  </a:cubicBezTo>
                  <a:lnTo>
                    <a:pt x="1345872" y="705084"/>
                  </a:lnTo>
                  <a:cubicBezTo>
                    <a:pt x="1345872" y="743769"/>
                    <a:pt x="1314512" y="775129"/>
                    <a:pt x="1275827" y="775129"/>
                  </a:cubicBezTo>
                  <a:lnTo>
                    <a:pt x="70045" y="775129"/>
                  </a:lnTo>
                  <a:cubicBezTo>
                    <a:pt x="31360" y="775129"/>
                    <a:pt x="0" y="743769"/>
                    <a:pt x="0" y="705084"/>
                  </a:cubicBezTo>
                  <a:lnTo>
                    <a:pt x="0" y="70045"/>
                  </a:lnTo>
                  <a:cubicBezTo>
                    <a:pt x="0" y="31360"/>
                    <a:pt x="31360" y="0"/>
                    <a:pt x="70045" y="0"/>
                  </a:cubicBezTo>
                  <a:close/>
                </a:path>
              </a:pathLst>
            </a:custGeom>
            <a:solidFill>
              <a:srgbClr val="F1F2F6"/>
            </a:solidFill>
            <a:ln w="38100" cap="rnd">
              <a:solidFill>
                <a:srgbClr val="38695C"/>
              </a:solidFill>
              <a:prstDash val="solid"/>
              <a:round/>
            </a:ln>
          </p:spPr>
          <p:txBody>
            <a:bodyPr/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fr-FR"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14300"/>
              <a:ext cx="1345872" cy="88942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 eaLnBrk="1" fontAlgn="auto" hangingPunct="1">
                <a:lnSpc>
                  <a:spcPts val="1610"/>
                </a:lnSpc>
                <a:spcBef>
                  <a:spcPts val="0"/>
                </a:spcBef>
                <a:spcAft>
                  <a:spcPts val="0"/>
                </a:spcAft>
              </a:pPr>
              <a:endParaRPr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750892" y="4990248"/>
            <a:ext cx="1978777" cy="18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1494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Voreppe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93712" y="4369574"/>
            <a:ext cx="1119562" cy="501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2008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44" b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Tournoi National B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6228897" y="3977366"/>
            <a:ext cx="2827059" cy="1862601"/>
            <a:chOff x="-5834" y="-114300"/>
            <a:chExt cx="1349978" cy="889429"/>
          </a:xfrm>
        </p:grpSpPr>
        <p:sp>
          <p:nvSpPr>
            <p:cNvPr id="21" name="Freeform 21"/>
            <p:cNvSpPr/>
            <p:nvPr/>
          </p:nvSpPr>
          <p:spPr>
            <a:xfrm>
              <a:off x="-5834" y="-22742"/>
              <a:ext cx="1344144" cy="775129"/>
            </a:xfrm>
            <a:custGeom>
              <a:avLst/>
              <a:gdLst/>
              <a:ahLst/>
              <a:cxnLst/>
              <a:rect l="l" t="t" r="r" b="b"/>
              <a:pathLst>
                <a:path w="1344144" h="775129">
                  <a:moveTo>
                    <a:pt x="70135" y="0"/>
                  </a:moveTo>
                  <a:lnTo>
                    <a:pt x="1274009" y="0"/>
                  </a:lnTo>
                  <a:cubicBezTo>
                    <a:pt x="1292609" y="0"/>
                    <a:pt x="1310449" y="7389"/>
                    <a:pt x="1323601" y="20542"/>
                  </a:cubicBezTo>
                  <a:cubicBezTo>
                    <a:pt x="1336754" y="33695"/>
                    <a:pt x="1344144" y="51534"/>
                    <a:pt x="1344144" y="70135"/>
                  </a:cubicBezTo>
                  <a:lnTo>
                    <a:pt x="1344144" y="704994"/>
                  </a:lnTo>
                  <a:cubicBezTo>
                    <a:pt x="1344144" y="723595"/>
                    <a:pt x="1336754" y="741434"/>
                    <a:pt x="1323601" y="754587"/>
                  </a:cubicBezTo>
                  <a:cubicBezTo>
                    <a:pt x="1310449" y="767740"/>
                    <a:pt x="1292609" y="775129"/>
                    <a:pt x="1274009" y="775129"/>
                  </a:cubicBezTo>
                  <a:lnTo>
                    <a:pt x="70135" y="775129"/>
                  </a:lnTo>
                  <a:cubicBezTo>
                    <a:pt x="51534" y="775129"/>
                    <a:pt x="33695" y="767740"/>
                    <a:pt x="20542" y="754587"/>
                  </a:cubicBezTo>
                  <a:cubicBezTo>
                    <a:pt x="7389" y="741434"/>
                    <a:pt x="0" y="723595"/>
                    <a:pt x="0" y="704994"/>
                  </a:cubicBezTo>
                  <a:lnTo>
                    <a:pt x="0" y="70135"/>
                  </a:lnTo>
                  <a:cubicBezTo>
                    <a:pt x="0" y="51534"/>
                    <a:pt x="7389" y="33695"/>
                    <a:pt x="20542" y="20542"/>
                  </a:cubicBezTo>
                  <a:cubicBezTo>
                    <a:pt x="33695" y="7389"/>
                    <a:pt x="51534" y="0"/>
                    <a:pt x="70135" y="0"/>
                  </a:cubicBezTo>
                  <a:close/>
                </a:path>
              </a:pathLst>
            </a:custGeom>
            <a:solidFill>
              <a:srgbClr val="F1F2F6"/>
            </a:solidFill>
            <a:ln w="38100" cap="rnd">
              <a:solidFill>
                <a:srgbClr val="38695C"/>
              </a:solidFill>
              <a:prstDash val="solid"/>
              <a:round/>
            </a:ln>
          </p:spPr>
          <p:txBody>
            <a:bodyPr/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fr-FR"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14300"/>
              <a:ext cx="1344144" cy="88942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 eaLnBrk="1" fontAlgn="auto" hangingPunct="1">
                <a:lnSpc>
                  <a:spcPts val="1610"/>
                </a:lnSpc>
                <a:spcBef>
                  <a:spcPts val="0"/>
                </a:spcBef>
                <a:spcAft>
                  <a:spcPts val="0"/>
                </a:spcAft>
              </a:pPr>
              <a:endParaRPr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788385" y="5014060"/>
            <a:ext cx="1060796" cy="380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1494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4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Organisation</a:t>
            </a:r>
            <a:r>
              <a:rPr lang="en-US" sz="11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14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d’une</a:t>
            </a:r>
            <a:r>
              <a:rPr lang="en-US" sz="11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buvette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788385" y="4369574"/>
            <a:ext cx="1267572" cy="501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2008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44" b="1" dirty="0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3 tours de </a:t>
            </a:r>
            <a:r>
              <a:rPr lang="en-US" sz="1544" b="1" dirty="0" err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match’ping</a:t>
            </a:r>
            <a:endParaRPr lang="en-US" sz="1544" b="1" dirty="0">
              <a:solidFill>
                <a:srgbClr val="38695C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7182492" y="331447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768337" y="2550724"/>
            <a:ext cx="1306330" cy="1423020"/>
          </a:xfrm>
          <a:custGeom>
            <a:avLst/>
            <a:gdLst/>
            <a:ahLst/>
            <a:cxnLst/>
            <a:rect l="l" t="t" r="r" b="b"/>
            <a:pathLst>
              <a:path w="2612660" h="2846039">
                <a:moveTo>
                  <a:pt x="0" y="0"/>
                </a:moveTo>
                <a:lnTo>
                  <a:pt x="2612660" y="0"/>
                </a:lnTo>
                <a:lnTo>
                  <a:pt x="2612660" y="2846039"/>
                </a:lnTo>
                <a:lnTo>
                  <a:pt x="0" y="28460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669" t="-39926" r="-36338" b="-56160"/>
            </a:stretch>
          </a:blipFill>
          <a:ln cap="rnd">
            <a:noFill/>
            <a:prstDash val="solid"/>
            <a:round/>
          </a:ln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270007" y="4312075"/>
            <a:ext cx="1306330" cy="1423020"/>
          </a:xfrm>
          <a:custGeom>
            <a:avLst/>
            <a:gdLst/>
            <a:ahLst/>
            <a:cxnLst/>
            <a:rect l="l" t="t" r="r" b="b"/>
            <a:pathLst>
              <a:path w="2612660" h="2846039">
                <a:moveTo>
                  <a:pt x="0" y="0"/>
                </a:moveTo>
                <a:lnTo>
                  <a:pt x="2612661" y="0"/>
                </a:lnTo>
                <a:lnTo>
                  <a:pt x="2612661" y="2846039"/>
                </a:lnTo>
                <a:lnTo>
                  <a:pt x="0" y="28460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709" r="-22709"/>
            </a:stretch>
          </a:blipFill>
          <a:ln cap="rnd">
            <a:noFill/>
            <a:prstDash val="solid"/>
            <a:round/>
          </a:ln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Freeform 28"/>
          <p:cNvSpPr/>
          <p:nvPr/>
        </p:nvSpPr>
        <p:spPr>
          <a:xfrm>
            <a:off x="6347959" y="4293025"/>
            <a:ext cx="1306330" cy="1423020"/>
          </a:xfrm>
          <a:custGeom>
            <a:avLst/>
            <a:gdLst/>
            <a:ahLst/>
            <a:cxnLst/>
            <a:rect l="l" t="t" r="r" b="b"/>
            <a:pathLst>
              <a:path w="2612660" h="2846039">
                <a:moveTo>
                  <a:pt x="0" y="0"/>
                </a:moveTo>
                <a:lnTo>
                  <a:pt x="2612660" y="0"/>
                </a:lnTo>
                <a:lnTo>
                  <a:pt x="2612660" y="2846039"/>
                </a:lnTo>
                <a:lnTo>
                  <a:pt x="0" y="28460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39" r="-37080"/>
            </a:stretch>
          </a:blipFill>
          <a:ln cap="rnd">
            <a:noFill/>
            <a:prstDash val="solid"/>
            <a:round/>
          </a:ln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4616924" y="2550724"/>
            <a:ext cx="1306330" cy="1423020"/>
          </a:xfrm>
          <a:custGeom>
            <a:avLst/>
            <a:gdLst/>
            <a:ahLst/>
            <a:cxnLst/>
            <a:rect l="l" t="t" r="r" b="b"/>
            <a:pathLst>
              <a:path w="2612660" h="2846039">
                <a:moveTo>
                  <a:pt x="0" y="0"/>
                </a:moveTo>
                <a:lnTo>
                  <a:pt x="2612660" y="0"/>
                </a:lnTo>
                <a:lnTo>
                  <a:pt x="2612660" y="2846039"/>
                </a:lnTo>
                <a:lnTo>
                  <a:pt x="0" y="28460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466" r="-4466"/>
            </a:stretch>
          </a:blipFill>
          <a:ln cap="rnd">
            <a:noFill/>
            <a:prstDash val="solid"/>
            <a:round/>
          </a:ln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30" name="Group 30"/>
          <p:cNvGrpSpPr/>
          <p:nvPr/>
        </p:nvGrpSpPr>
        <p:grpSpPr>
          <a:xfrm>
            <a:off x="3150579" y="4192916"/>
            <a:ext cx="2971473" cy="1623239"/>
            <a:chOff x="0" y="0"/>
            <a:chExt cx="1418938" cy="77512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418938" cy="775129"/>
            </a:xfrm>
            <a:custGeom>
              <a:avLst/>
              <a:gdLst/>
              <a:ahLst/>
              <a:cxnLst/>
              <a:rect l="l" t="t" r="r" b="b"/>
              <a:pathLst>
                <a:path w="1418938" h="775129">
                  <a:moveTo>
                    <a:pt x="66438" y="0"/>
                  </a:moveTo>
                  <a:lnTo>
                    <a:pt x="1352500" y="0"/>
                  </a:lnTo>
                  <a:cubicBezTo>
                    <a:pt x="1389193" y="0"/>
                    <a:pt x="1418938" y="29745"/>
                    <a:pt x="1418938" y="66438"/>
                  </a:cubicBezTo>
                  <a:lnTo>
                    <a:pt x="1418938" y="708691"/>
                  </a:lnTo>
                  <a:cubicBezTo>
                    <a:pt x="1418938" y="726311"/>
                    <a:pt x="1411938" y="743210"/>
                    <a:pt x="1399479" y="755670"/>
                  </a:cubicBezTo>
                  <a:cubicBezTo>
                    <a:pt x="1387019" y="768129"/>
                    <a:pt x="1370121" y="775129"/>
                    <a:pt x="1352500" y="775129"/>
                  </a:cubicBezTo>
                  <a:lnTo>
                    <a:pt x="66438" y="775129"/>
                  </a:lnTo>
                  <a:cubicBezTo>
                    <a:pt x="48818" y="775129"/>
                    <a:pt x="31919" y="768129"/>
                    <a:pt x="19459" y="755670"/>
                  </a:cubicBezTo>
                  <a:cubicBezTo>
                    <a:pt x="7000" y="743210"/>
                    <a:pt x="0" y="726311"/>
                    <a:pt x="0" y="708691"/>
                  </a:cubicBezTo>
                  <a:lnTo>
                    <a:pt x="0" y="66438"/>
                  </a:lnTo>
                  <a:cubicBezTo>
                    <a:pt x="0" y="48818"/>
                    <a:pt x="7000" y="31919"/>
                    <a:pt x="19459" y="19459"/>
                  </a:cubicBezTo>
                  <a:cubicBezTo>
                    <a:pt x="31919" y="7000"/>
                    <a:pt x="48818" y="0"/>
                    <a:pt x="66438" y="0"/>
                  </a:cubicBezTo>
                  <a:close/>
                </a:path>
              </a:pathLst>
            </a:custGeom>
            <a:solidFill>
              <a:srgbClr val="F1F2F6"/>
            </a:solidFill>
            <a:ln w="38100" cap="rnd">
              <a:solidFill>
                <a:srgbClr val="38695C"/>
              </a:solidFill>
              <a:prstDash val="solid"/>
              <a:round/>
            </a:ln>
          </p:spPr>
          <p:txBody>
            <a:bodyPr/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fr-FR"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114300"/>
              <a:ext cx="1418938" cy="88942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 eaLnBrk="1" fontAlgn="auto" hangingPunct="1">
                <a:lnSpc>
                  <a:spcPts val="1610"/>
                </a:lnSpc>
                <a:spcBef>
                  <a:spcPts val="0"/>
                </a:spcBef>
                <a:spcAft>
                  <a:spcPts val="0"/>
                </a:spcAft>
              </a:pPr>
              <a:endParaRPr sz="9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4697849" y="4345762"/>
            <a:ext cx="1343193" cy="75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2008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44" b="1" dirty="0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Challenge Masset </a:t>
            </a:r>
            <a:r>
              <a:rPr lang="en-US" sz="1544" b="1" dirty="0" err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échelon</a:t>
            </a:r>
            <a:r>
              <a:rPr lang="en-US" sz="1544" b="1" dirty="0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544" b="1" dirty="0" err="1">
                <a:solidFill>
                  <a:srgbClr val="38695C"/>
                </a:solidFill>
                <a:latin typeface="Poppins Bold"/>
                <a:ea typeface="Poppins Bold"/>
                <a:cs typeface="Poppins Bold"/>
                <a:sym typeface="Poppins Bold"/>
              </a:rPr>
              <a:t>régional</a:t>
            </a:r>
            <a:endParaRPr lang="en-US" sz="1544" b="1" dirty="0">
              <a:solidFill>
                <a:srgbClr val="38695C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3257424" y="4269213"/>
            <a:ext cx="1306330" cy="1423020"/>
          </a:xfrm>
          <a:custGeom>
            <a:avLst/>
            <a:gdLst/>
            <a:ahLst/>
            <a:cxnLst/>
            <a:rect l="l" t="t" r="r" b="b"/>
            <a:pathLst>
              <a:path w="2612660" h="2846039">
                <a:moveTo>
                  <a:pt x="0" y="0"/>
                </a:moveTo>
                <a:lnTo>
                  <a:pt x="2612661" y="0"/>
                </a:lnTo>
                <a:lnTo>
                  <a:pt x="2612661" y="2846039"/>
                </a:lnTo>
                <a:lnTo>
                  <a:pt x="0" y="28460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2709" r="-22709"/>
            </a:stretch>
          </a:blipFill>
          <a:ln cap="rnd">
            <a:noFill/>
            <a:prstDash val="solid"/>
            <a:round/>
          </a:ln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472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90785" y="1071824"/>
            <a:ext cx="5957174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AUPRÈS DES PLUS JEUNES</a:t>
            </a:r>
          </a:p>
        </p:txBody>
      </p:sp>
      <p:sp>
        <p:nvSpPr>
          <p:cNvPr id="25" name="Freeform 25"/>
          <p:cNvSpPr/>
          <p:nvPr/>
        </p:nvSpPr>
        <p:spPr>
          <a:xfrm>
            <a:off x="7182492" y="331447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E719F4-7916-DC1F-7705-A430EB5C5A47}"/>
              </a:ext>
            </a:extLst>
          </p:cNvPr>
          <p:cNvGrpSpPr/>
          <p:nvPr/>
        </p:nvGrpSpPr>
        <p:grpSpPr>
          <a:xfrm>
            <a:off x="448149" y="2060849"/>
            <a:ext cx="3768892" cy="1811645"/>
            <a:chOff x="0" y="0"/>
            <a:chExt cx="1418400" cy="1352867"/>
          </a:xfrm>
        </p:grpSpPr>
        <p:sp>
          <p:nvSpPr>
            <p:cNvPr id="35" name="Freeform 4">
              <a:extLst>
                <a:ext uri="{FF2B5EF4-FFF2-40B4-BE49-F238E27FC236}">
                  <a16:creationId xmlns:a16="http://schemas.microsoft.com/office/drawing/2014/main" id="{67E122AD-DC28-D958-3705-0A2C8533338F}"/>
                </a:ext>
              </a:extLst>
            </p:cNvPr>
            <p:cNvSpPr/>
            <p:nvPr/>
          </p:nvSpPr>
          <p:spPr>
            <a:xfrm>
              <a:off x="0" y="0"/>
              <a:ext cx="1418400" cy="1352867"/>
            </a:xfrm>
            <a:custGeom>
              <a:avLst/>
              <a:gdLst/>
              <a:ahLst/>
              <a:cxnLst/>
              <a:rect l="l" t="t" r="r" b="b"/>
              <a:pathLst>
                <a:path w="1418400" h="1352867">
                  <a:moveTo>
                    <a:pt x="104762" y="0"/>
                  </a:moveTo>
                  <a:lnTo>
                    <a:pt x="1313637" y="0"/>
                  </a:lnTo>
                  <a:cubicBezTo>
                    <a:pt x="1341422" y="0"/>
                    <a:pt x="1368069" y="11037"/>
                    <a:pt x="1387716" y="30684"/>
                  </a:cubicBezTo>
                  <a:cubicBezTo>
                    <a:pt x="1407362" y="50331"/>
                    <a:pt x="1418400" y="76978"/>
                    <a:pt x="1418400" y="104762"/>
                  </a:cubicBezTo>
                  <a:lnTo>
                    <a:pt x="1418400" y="1248105"/>
                  </a:lnTo>
                  <a:cubicBezTo>
                    <a:pt x="1418400" y="1305963"/>
                    <a:pt x="1371496" y="1352867"/>
                    <a:pt x="1313637" y="1352867"/>
                  </a:cubicBezTo>
                  <a:lnTo>
                    <a:pt x="104762" y="1352867"/>
                  </a:lnTo>
                  <a:cubicBezTo>
                    <a:pt x="46904" y="1352867"/>
                    <a:pt x="0" y="1305963"/>
                    <a:pt x="0" y="1248105"/>
                  </a:cubicBezTo>
                  <a:lnTo>
                    <a:pt x="0" y="104762"/>
                  </a:lnTo>
                  <a:cubicBezTo>
                    <a:pt x="0" y="46904"/>
                    <a:pt x="46904" y="0"/>
                    <a:pt x="104762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2DFCA5B1-AE40-0146-2B47-1B0CCAB3ABCA}"/>
                </a:ext>
              </a:extLst>
            </p:cNvPr>
            <p:cNvSpPr txBox="1"/>
            <p:nvPr/>
          </p:nvSpPr>
          <p:spPr>
            <a:xfrm>
              <a:off x="0" y="-57150"/>
              <a:ext cx="1418400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Freeform 6">
            <a:extLst>
              <a:ext uri="{FF2B5EF4-FFF2-40B4-BE49-F238E27FC236}">
                <a16:creationId xmlns:a16="http://schemas.microsoft.com/office/drawing/2014/main" id="{FF88EC9F-74A5-1A63-0389-1E20AFEA80DB}"/>
              </a:ext>
            </a:extLst>
          </p:cNvPr>
          <p:cNvSpPr/>
          <p:nvPr/>
        </p:nvSpPr>
        <p:spPr>
          <a:xfrm>
            <a:off x="762056" y="2132135"/>
            <a:ext cx="3141077" cy="1043711"/>
          </a:xfrm>
          <a:custGeom>
            <a:avLst/>
            <a:gdLst/>
            <a:ahLst/>
            <a:cxnLst/>
            <a:rect l="l" t="t" r="r" b="b"/>
            <a:pathLst>
              <a:path w="3546833" h="2367511">
                <a:moveTo>
                  <a:pt x="0" y="0"/>
                </a:moveTo>
                <a:lnTo>
                  <a:pt x="3546834" y="0"/>
                </a:lnTo>
                <a:lnTo>
                  <a:pt x="3546834" y="2367511"/>
                </a:lnTo>
                <a:lnTo>
                  <a:pt x="0" y="23675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79" b="-6179"/>
            </a:stretch>
          </a:blipFill>
          <a:ln w="38100" cap="rnd">
            <a:solidFill>
              <a:srgbClr val="80B49E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3CC3438-FCF8-36D3-D930-F6E04A9185A9}"/>
              </a:ext>
            </a:extLst>
          </p:cNvPr>
          <p:cNvSpPr txBox="1"/>
          <p:nvPr/>
        </p:nvSpPr>
        <p:spPr>
          <a:xfrm>
            <a:off x="467041" y="2987343"/>
            <a:ext cx="3654154" cy="879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46"/>
              </a:lnSpc>
            </a:pP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4 cycles de 9 h</a:t>
            </a:r>
          </a:p>
          <a:p>
            <a:pPr algn="ctr">
              <a:lnSpc>
                <a:spcPts val="3246"/>
              </a:lnSpc>
            </a:pP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en-US" sz="16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Ecoles</a:t>
            </a:r>
            <a:r>
              <a:rPr lang="en-US" sz="1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Stravinsky et </a:t>
            </a:r>
            <a:r>
              <a:rPr lang="en-US" sz="16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Achard</a:t>
            </a: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</p:txBody>
      </p:sp>
      <p:grpSp>
        <p:nvGrpSpPr>
          <p:cNvPr id="41" name="Group 7">
            <a:extLst>
              <a:ext uri="{FF2B5EF4-FFF2-40B4-BE49-F238E27FC236}">
                <a16:creationId xmlns:a16="http://schemas.microsoft.com/office/drawing/2014/main" id="{B90A3073-DAEC-F368-B259-7389DD4E9DE7}"/>
              </a:ext>
            </a:extLst>
          </p:cNvPr>
          <p:cNvGrpSpPr/>
          <p:nvPr/>
        </p:nvGrpSpPr>
        <p:grpSpPr>
          <a:xfrm>
            <a:off x="4768038" y="2043853"/>
            <a:ext cx="3869888" cy="1770444"/>
            <a:chOff x="0" y="0"/>
            <a:chExt cx="1461656" cy="1352867"/>
          </a:xfrm>
        </p:grpSpPr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9C330F0E-E4EB-7B93-A72E-54E0D349633C}"/>
                </a:ext>
              </a:extLst>
            </p:cNvPr>
            <p:cNvSpPr/>
            <p:nvPr/>
          </p:nvSpPr>
          <p:spPr>
            <a:xfrm>
              <a:off x="0" y="0"/>
              <a:ext cx="1461656" cy="1352867"/>
            </a:xfrm>
            <a:custGeom>
              <a:avLst/>
              <a:gdLst/>
              <a:ahLst/>
              <a:cxnLst/>
              <a:rect l="l" t="t" r="r" b="b"/>
              <a:pathLst>
                <a:path w="1461656" h="1352867">
                  <a:moveTo>
                    <a:pt x="71145" y="0"/>
                  </a:moveTo>
                  <a:lnTo>
                    <a:pt x="1390510" y="0"/>
                  </a:lnTo>
                  <a:cubicBezTo>
                    <a:pt x="1409379" y="0"/>
                    <a:pt x="1427476" y="7496"/>
                    <a:pt x="1440818" y="20838"/>
                  </a:cubicBezTo>
                  <a:cubicBezTo>
                    <a:pt x="1454160" y="34180"/>
                    <a:pt x="1461656" y="52277"/>
                    <a:pt x="1461656" y="71145"/>
                  </a:cubicBezTo>
                  <a:lnTo>
                    <a:pt x="1461656" y="1281721"/>
                  </a:lnTo>
                  <a:cubicBezTo>
                    <a:pt x="1461656" y="1321014"/>
                    <a:pt x="1429803" y="1352867"/>
                    <a:pt x="1390510" y="1352867"/>
                  </a:cubicBezTo>
                  <a:lnTo>
                    <a:pt x="71145" y="1352867"/>
                  </a:lnTo>
                  <a:cubicBezTo>
                    <a:pt x="31853" y="1352867"/>
                    <a:pt x="0" y="1321014"/>
                    <a:pt x="0" y="1281721"/>
                  </a:cubicBezTo>
                  <a:lnTo>
                    <a:pt x="0" y="71145"/>
                  </a:lnTo>
                  <a:cubicBezTo>
                    <a:pt x="0" y="31853"/>
                    <a:pt x="31853" y="0"/>
                    <a:pt x="71145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TextBox 9">
              <a:extLst>
                <a:ext uri="{FF2B5EF4-FFF2-40B4-BE49-F238E27FC236}">
                  <a16:creationId xmlns:a16="http://schemas.microsoft.com/office/drawing/2014/main" id="{7A3D67A0-1C89-1A00-AE70-66B904D86B1A}"/>
                </a:ext>
              </a:extLst>
            </p:cNvPr>
            <p:cNvSpPr txBox="1"/>
            <p:nvPr/>
          </p:nvSpPr>
          <p:spPr>
            <a:xfrm>
              <a:off x="0" y="-57150"/>
              <a:ext cx="1461656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Freeform 10">
            <a:extLst>
              <a:ext uri="{FF2B5EF4-FFF2-40B4-BE49-F238E27FC236}">
                <a16:creationId xmlns:a16="http://schemas.microsoft.com/office/drawing/2014/main" id="{FF147521-D119-1966-0BB1-F2F2D1E5CD61}"/>
              </a:ext>
            </a:extLst>
          </p:cNvPr>
          <p:cNvSpPr/>
          <p:nvPr/>
        </p:nvSpPr>
        <p:spPr>
          <a:xfrm>
            <a:off x="5652120" y="2146154"/>
            <a:ext cx="2157737" cy="1053655"/>
          </a:xfrm>
          <a:custGeom>
            <a:avLst/>
            <a:gdLst/>
            <a:ahLst/>
            <a:cxnLst/>
            <a:rect l="l" t="t" r="r" b="b"/>
            <a:pathLst>
              <a:path w="5222052" h="3430660">
                <a:moveTo>
                  <a:pt x="0" y="0"/>
                </a:moveTo>
                <a:lnTo>
                  <a:pt x="5222052" y="0"/>
                </a:lnTo>
                <a:lnTo>
                  <a:pt x="5222052" y="3430660"/>
                </a:lnTo>
                <a:lnTo>
                  <a:pt x="0" y="34306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012" b="-7012"/>
            </a:stretch>
          </a:blipFill>
          <a:ln w="38100" cap="rnd">
            <a:solidFill>
              <a:srgbClr val="80B49E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C9C5996A-B585-8A1D-B0B8-21BB97AFEA24}"/>
              </a:ext>
            </a:extLst>
          </p:cNvPr>
          <p:cNvSpPr txBox="1"/>
          <p:nvPr/>
        </p:nvSpPr>
        <p:spPr>
          <a:xfrm>
            <a:off x="4242779" y="3214306"/>
            <a:ext cx="4593430" cy="604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639"/>
              </a:lnSpc>
            </a:pP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Activ’été</a:t>
            </a: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Voreppe</a:t>
            </a:r>
            <a:endParaRPr lang="en-US" sz="18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3B322FB1-CA47-6EEA-4C4D-2AF7830B0062}"/>
              </a:ext>
            </a:extLst>
          </p:cNvPr>
          <p:cNvGrpSpPr/>
          <p:nvPr/>
        </p:nvGrpSpPr>
        <p:grpSpPr>
          <a:xfrm>
            <a:off x="1889094" y="4055017"/>
            <a:ext cx="5757887" cy="2471536"/>
            <a:chOff x="0" y="0"/>
            <a:chExt cx="1484089" cy="1352867"/>
          </a:xfrm>
        </p:grpSpPr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35CD3B0B-8E91-7E3F-88D2-A1A899626493}"/>
                </a:ext>
              </a:extLst>
            </p:cNvPr>
            <p:cNvSpPr/>
            <p:nvPr/>
          </p:nvSpPr>
          <p:spPr>
            <a:xfrm>
              <a:off x="0" y="0"/>
              <a:ext cx="1484089" cy="1352867"/>
            </a:xfrm>
            <a:custGeom>
              <a:avLst/>
              <a:gdLst/>
              <a:ahLst/>
              <a:cxnLst/>
              <a:rect l="l" t="t" r="r" b="b"/>
              <a:pathLst>
                <a:path w="1484089" h="1352867">
                  <a:moveTo>
                    <a:pt x="70070" y="0"/>
                  </a:moveTo>
                  <a:lnTo>
                    <a:pt x="1414019" y="0"/>
                  </a:lnTo>
                  <a:cubicBezTo>
                    <a:pt x="1452718" y="0"/>
                    <a:pt x="1484089" y="31371"/>
                    <a:pt x="1484089" y="70070"/>
                  </a:cubicBezTo>
                  <a:lnTo>
                    <a:pt x="1484089" y="1282797"/>
                  </a:lnTo>
                  <a:cubicBezTo>
                    <a:pt x="1484089" y="1321496"/>
                    <a:pt x="1452718" y="1352867"/>
                    <a:pt x="1414019" y="1352867"/>
                  </a:cubicBezTo>
                  <a:lnTo>
                    <a:pt x="70070" y="1352867"/>
                  </a:lnTo>
                  <a:cubicBezTo>
                    <a:pt x="31371" y="1352867"/>
                    <a:pt x="0" y="1321496"/>
                    <a:pt x="0" y="1282797"/>
                  </a:cubicBezTo>
                  <a:lnTo>
                    <a:pt x="0" y="70070"/>
                  </a:lnTo>
                  <a:cubicBezTo>
                    <a:pt x="0" y="31371"/>
                    <a:pt x="31371" y="0"/>
                    <a:pt x="70070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TextBox 13">
              <a:extLst>
                <a:ext uri="{FF2B5EF4-FFF2-40B4-BE49-F238E27FC236}">
                  <a16:creationId xmlns:a16="http://schemas.microsoft.com/office/drawing/2014/main" id="{4FD33FF2-1213-EE99-320A-CD05E17616B0}"/>
                </a:ext>
              </a:extLst>
            </p:cNvPr>
            <p:cNvSpPr txBox="1"/>
            <p:nvPr/>
          </p:nvSpPr>
          <p:spPr>
            <a:xfrm>
              <a:off x="0" y="-57150"/>
              <a:ext cx="1484089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14">
            <a:extLst>
              <a:ext uri="{FF2B5EF4-FFF2-40B4-BE49-F238E27FC236}">
                <a16:creationId xmlns:a16="http://schemas.microsoft.com/office/drawing/2014/main" id="{2CA2BD7D-10C3-FF29-9AE6-911FF57F76A9}"/>
              </a:ext>
            </a:extLst>
          </p:cNvPr>
          <p:cNvSpPr/>
          <p:nvPr/>
        </p:nvSpPr>
        <p:spPr>
          <a:xfrm>
            <a:off x="2048662" y="4405800"/>
            <a:ext cx="2726246" cy="1755122"/>
          </a:xfrm>
          <a:custGeom>
            <a:avLst/>
            <a:gdLst/>
            <a:ahLst/>
            <a:cxnLst/>
            <a:rect l="l" t="t" r="r" b="b"/>
            <a:pathLst>
              <a:path w="5224850" h="3481056">
                <a:moveTo>
                  <a:pt x="0" y="0"/>
                </a:moveTo>
                <a:lnTo>
                  <a:pt x="5224850" y="0"/>
                </a:lnTo>
                <a:lnTo>
                  <a:pt x="5224850" y="3481056"/>
                </a:lnTo>
                <a:lnTo>
                  <a:pt x="0" y="34810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216" b="-6216"/>
            </a:stretch>
          </a:blipFill>
          <a:ln w="38100" cap="rnd">
            <a:solidFill>
              <a:srgbClr val="80B49E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12A40D5-77BA-ED96-27DB-1E1088796164}"/>
              </a:ext>
            </a:extLst>
          </p:cNvPr>
          <p:cNvSpPr txBox="1"/>
          <p:nvPr/>
        </p:nvSpPr>
        <p:spPr>
          <a:xfrm>
            <a:off x="4655081" y="4485023"/>
            <a:ext cx="2954869" cy="1713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359"/>
              </a:lnSpc>
            </a:pP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Stages CITT </a:t>
            </a: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ouvert</a:t>
            </a: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à</a:t>
            </a: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tous</a:t>
            </a: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durant</a:t>
            </a:r>
            <a:r>
              <a:rPr lang="en-US" sz="18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les </a:t>
            </a: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vacances</a:t>
            </a:r>
            <a:endParaRPr lang="en-US" sz="18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912384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5"/>
          <p:cNvSpPr/>
          <p:nvPr/>
        </p:nvSpPr>
        <p:spPr>
          <a:xfrm>
            <a:off x="7182492" y="331447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E719F4-7916-DC1F-7705-A430EB5C5A47}"/>
              </a:ext>
            </a:extLst>
          </p:cNvPr>
          <p:cNvGrpSpPr/>
          <p:nvPr/>
        </p:nvGrpSpPr>
        <p:grpSpPr>
          <a:xfrm>
            <a:off x="448148" y="1340768"/>
            <a:ext cx="6932164" cy="4608511"/>
            <a:chOff x="0" y="0"/>
            <a:chExt cx="1418400" cy="1352867"/>
          </a:xfrm>
        </p:grpSpPr>
        <p:sp>
          <p:nvSpPr>
            <p:cNvPr id="35" name="Freeform 4">
              <a:extLst>
                <a:ext uri="{FF2B5EF4-FFF2-40B4-BE49-F238E27FC236}">
                  <a16:creationId xmlns:a16="http://schemas.microsoft.com/office/drawing/2014/main" id="{67E122AD-DC28-D958-3705-0A2C8533338F}"/>
                </a:ext>
              </a:extLst>
            </p:cNvPr>
            <p:cNvSpPr/>
            <p:nvPr/>
          </p:nvSpPr>
          <p:spPr>
            <a:xfrm>
              <a:off x="0" y="0"/>
              <a:ext cx="1418400" cy="1352867"/>
            </a:xfrm>
            <a:custGeom>
              <a:avLst/>
              <a:gdLst/>
              <a:ahLst/>
              <a:cxnLst/>
              <a:rect l="l" t="t" r="r" b="b"/>
              <a:pathLst>
                <a:path w="1418400" h="1352867">
                  <a:moveTo>
                    <a:pt x="104762" y="0"/>
                  </a:moveTo>
                  <a:lnTo>
                    <a:pt x="1313637" y="0"/>
                  </a:lnTo>
                  <a:cubicBezTo>
                    <a:pt x="1341422" y="0"/>
                    <a:pt x="1368069" y="11037"/>
                    <a:pt x="1387716" y="30684"/>
                  </a:cubicBezTo>
                  <a:cubicBezTo>
                    <a:pt x="1407362" y="50331"/>
                    <a:pt x="1418400" y="76978"/>
                    <a:pt x="1418400" y="104762"/>
                  </a:cubicBezTo>
                  <a:lnTo>
                    <a:pt x="1418400" y="1248105"/>
                  </a:lnTo>
                  <a:cubicBezTo>
                    <a:pt x="1418400" y="1305963"/>
                    <a:pt x="1371496" y="1352867"/>
                    <a:pt x="1313637" y="1352867"/>
                  </a:cubicBezTo>
                  <a:lnTo>
                    <a:pt x="104762" y="1352867"/>
                  </a:lnTo>
                  <a:cubicBezTo>
                    <a:pt x="46904" y="1352867"/>
                    <a:pt x="0" y="1305963"/>
                    <a:pt x="0" y="1248105"/>
                  </a:cubicBezTo>
                  <a:lnTo>
                    <a:pt x="0" y="104762"/>
                  </a:lnTo>
                  <a:cubicBezTo>
                    <a:pt x="0" y="46904"/>
                    <a:pt x="46904" y="0"/>
                    <a:pt x="104762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en-US" sz="3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endParaRPr lang="fr-FR" dirty="0"/>
            </a:p>
          </p:txBody>
        </p:sp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2DFCA5B1-AE40-0146-2B47-1B0CCAB3ABCA}"/>
                </a:ext>
              </a:extLst>
            </p:cNvPr>
            <p:cNvSpPr txBox="1"/>
            <p:nvPr/>
          </p:nvSpPr>
          <p:spPr>
            <a:xfrm>
              <a:off x="0" y="-57150"/>
              <a:ext cx="1418400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3">
            <a:extLst>
              <a:ext uri="{FF2B5EF4-FFF2-40B4-BE49-F238E27FC236}">
                <a16:creationId xmlns:a16="http://schemas.microsoft.com/office/drawing/2014/main" id="{875F6C68-01BF-50BA-D8EE-20CC5D835AAD}"/>
              </a:ext>
            </a:extLst>
          </p:cNvPr>
          <p:cNvSpPr/>
          <p:nvPr/>
        </p:nvSpPr>
        <p:spPr>
          <a:xfrm>
            <a:off x="519486" y="1796003"/>
            <a:ext cx="2286000" cy="2713117"/>
          </a:xfrm>
          <a:custGeom>
            <a:avLst/>
            <a:gdLst/>
            <a:ahLst/>
            <a:cxnLst/>
            <a:rect l="l" t="t" r="r" b="b"/>
            <a:pathLst>
              <a:path w="5068180" h="4573839">
                <a:moveTo>
                  <a:pt x="0" y="0"/>
                </a:moveTo>
                <a:lnTo>
                  <a:pt x="5068180" y="0"/>
                </a:lnTo>
                <a:lnTo>
                  <a:pt x="5068180" y="4573839"/>
                </a:lnTo>
                <a:lnTo>
                  <a:pt x="0" y="4573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618" b="-13304"/>
            </a:stretch>
          </a:blipFill>
          <a:ln w="38100" cap="rnd">
            <a:solidFill>
              <a:srgbClr val="80B49E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758BD8-D991-A841-BFB1-E019DADF6C61}"/>
              </a:ext>
            </a:extLst>
          </p:cNvPr>
          <p:cNvSpPr txBox="1"/>
          <p:nvPr/>
        </p:nvSpPr>
        <p:spPr>
          <a:xfrm>
            <a:off x="1115616" y="3830965"/>
            <a:ext cx="4572000" cy="1783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639"/>
              </a:lnSpc>
            </a:pPr>
            <a:endParaRPr lang="en-US" sz="18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4639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Stand Ping VR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à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Moirans</a:t>
            </a: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4639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rtes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ouvertes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à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Moirans</a:t>
            </a:r>
            <a:endParaRPr lang="en-US" sz="18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BD59A8-8764-09F9-AA85-497BE011F0AD}"/>
              </a:ext>
            </a:extLst>
          </p:cNvPr>
          <p:cNvSpPr txBox="1"/>
          <p:nvPr/>
        </p:nvSpPr>
        <p:spPr>
          <a:xfrm>
            <a:off x="4127330" y="1576236"/>
            <a:ext cx="2286000" cy="1783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4639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Moirans</a:t>
            </a: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4639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Voreppe</a:t>
            </a: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4639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Charnècles</a:t>
            </a:r>
            <a:endParaRPr lang="en-US" sz="18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433C52-1F20-D599-EE36-40F29583D4A5}"/>
              </a:ext>
            </a:extLst>
          </p:cNvPr>
          <p:cNvSpPr txBox="1"/>
          <p:nvPr/>
        </p:nvSpPr>
        <p:spPr>
          <a:xfrm>
            <a:off x="501516" y="538476"/>
            <a:ext cx="558265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FORUMS DES ASSOCIATIONS</a:t>
            </a:r>
          </a:p>
        </p:txBody>
      </p:sp>
    </p:spTree>
    <p:extLst>
      <p:ext uri="{BB962C8B-B14F-4D97-AF65-F5344CB8AC3E}">
        <p14:creationId xmlns:p14="http://schemas.microsoft.com/office/powerpoint/2010/main" val="2923405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5"/>
          <p:cNvSpPr/>
          <p:nvPr/>
        </p:nvSpPr>
        <p:spPr>
          <a:xfrm>
            <a:off x="7182492" y="331447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433C52-1F20-D599-EE36-40F29583D4A5}"/>
              </a:ext>
            </a:extLst>
          </p:cNvPr>
          <p:cNvSpPr txBox="1"/>
          <p:nvPr/>
        </p:nvSpPr>
        <p:spPr>
          <a:xfrm>
            <a:off x="501516" y="538476"/>
            <a:ext cx="558265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JEUX DE CENTR’ ALP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F26CDB92-6AFF-F66B-43BC-C49944992FB2}"/>
              </a:ext>
            </a:extLst>
          </p:cNvPr>
          <p:cNvGrpSpPr/>
          <p:nvPr/>
        </p:nvGrpSpPr>
        <p:grpSpPr>
          <a:xfrm>
            <a:off x="448148" y="1340768"/>
            <a:ext cx="6932164" cy="4608511"/>
            <a:chOff x="0" y="0"/>
            <a:chExt cx="1418400" cy="1352867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EE37A1C0-18A6-8871-4382-8AF2AA48F1B7}"/>
                </a:ext>
              </a:extLst>
            </p:cNvPr>
            <p:cNvSpPr/>
            <p:nvPr/>
          </p:nvSpPr>
          <p:spPr>
            <a:xfrm>
              <a:off x="0" y="0"/>
              <a:ext cx="1418400" cy="1352867"/>
            </a:xfrm>
            <a:custGeom>
              <a:avLst/>
              <a:gdLst/>
              <a:ahLst/>
              <a:cxnLst/>
              <a:rect l="l" t="t" r="r" b="b"/>
              <a:pathLst>
                <a:path w="1418400" h="1352867">
                  <a:moveTo>
                    <a:pt x="104762" y="0"/>
                  </a:moveTo>
                  <a:lnTo>
                    <a:pt x="1313637" y="0"/>
                  </a:lnTo>
                  <a:cubicBezTo>
                    <a:pt x="1341422" y="0"/>
                    <a:pt x="1368069" y="11037"/>
                    <a:pt x="1387716" y="30684"/>
                  </a:cubicBezTo>
                  <a:cubicBezTo>
                    <a:pt x="1407362" y="50331"/>
                    <a:pt x="1418400" y="76978"/>
                    <a:pt x="1418400" y="104762"/>
                  </a:cubicBezTo>
                  <a:lnTo>
                    <a:pt x="1418400" y="1248105"/>
                  </a:lnTo>
                  <a:cubicBezTo>
                    <a:pt x="1418400" y="1305963"/>
                    <a:pt x="1371496" y="1352867"/>
                    <a:pt x="1313637" y="1352867"/>
                  </a:cubicBezTo>
                  <a:lnTo>
                    <a:pt x="104762" y="1352867"/>
                  </a:lnTo>
                  <a:cubicBezTo>
                    <a:pt x="46904" y="1352867"/>
                    <a:pt x="0" y="1305963"/>
                    <a:pt x="0" y="1248105"/>
                  </a:cubicBezTo>
                  <a:lnTo>
                    <a:pt x="0" y="104762"/>
                  </a:lnTo>
                  <a:cubicBezTo>
                    <a:pt x="0" y="46904"/>
                    <a:pt x="46904" y="0"/>
                    <a:pt x="104762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en-US" sz="3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10DCF3-FECB-E7E2-287E-EF2F372C6664}"/>
                </a:ext>
              </a:extLst>
            </p:cNvPr>
            <p:cNvSpPr txBox="1"/>
            <p:nvPr/>
          </p:nvSpPr>
          <p:spPr>
            <a:xfrm>
              <a:off x="0" y="-57150"/>
              <a:ext cx="1418400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4">
            <a:extLst>
              <a:ext uri="{FF2B5EF4-FFF2-40B4-BE49-F238E27FC236}">
                <a16:creationId xmlns:a16="http://schemas.microsoft.com/office/drawing/2014/main" id="{F17F3C80-0CD3-0102-DEA3-C426BE75D9C1}"/>
              </a:ext>
            </a:extLst>
          </p:cNvPr>
          <p:cNvSpPr/>
          <p:nvPr/>
        </p:nvSpPr>
        <p:spPr>
          <a:xfrm>
            <a:off x="4840714" y="1933376"/>
            <a:ext cx="2448272" cy="2326797"/>
          </a:xfrm>
          <a:custGeom>
            <a:avLst/>
            <a:gdLst/>
            <a:ahLst/>
            <a:cxnLst/>
            <a:rect l="l" t="t" r="r" b="b"/>
            <a:pathLst>
              <a:path w="5068180" h="4566787">
                <a:moveTo>
                  <a:pt x="0" y="0"/>
                </a:moveTo>
                <a:lnTo>
                  <a:pt x="5068180" y="0"/>
                </a:lnTo>
                <a:lnTo>
                  <a:pt x="5068180" y="4566787"/>
                </a:lnTo>
                <a:lnTo>
                  <a:pt x="0" y="45667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84" b="-7194"/>
            </a:stretch>
          </a:blipFill>
          <a:ln w="38100" cap="rnd">
            <a:solidFill>
              <a:srgbClr val="80B49E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33AB7B3-C24E-EFE5-870B-0142EB4AF72A}"/>
              </a:ext>
            </a:extLst>
          </p:cNvPr>
          <p:cNvSpPr txBox="1"/>
          <p:nvPr/>
        </p:nvSpPr>
        <p:spPr>
          <a:xfrm>
            <a:off x="480928" y="2204864"/>
            <a:ext cx="4572000" cy="1783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4639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Organisation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d’un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tournoi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auquel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ont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participé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une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quinzaine de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salariés</a:t>
            </a: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456195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5"/>
          <p:cNvSpPr/>
          <p:nvPr/>
        </p:nvSpPr>
        <p:spPr>
          <a:xfrm>
            <a:off x="7182492" y="331447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433C52-1F20-D599-EE36-40F29583D4A5}"/>
              </a:ext>
            </a:extLst>
          </p:cNvPr>
          <p:cNvSpPr txBox="1"/>
          <p:nvPr/>
        </p:nvSpPr>
        <p:spPr>
          <a:xfrm>
            <a:off x="501516" y="538476"/>
            <a:ext cx="558265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TOURNOI INTERNE 28/06/2025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F26CDB92-6AFF-F66B-43BC-C49944992FB2}"/>
              </a:ext>
            </a:extLst>
          </p:cNvPr>
          <p:cNvGrpSpPr/>
          <p:nvPr/>
        </p:nvGrpSpPr>
        <p:grpSpPr>
          <a:xfrm>
            <a:off x="448148" y="1340768"/>
            <a:ext cx="6932164" cy="4608511"/>
            <a:chOff x="0" y="0"/>
            <a:chExt cx="1418400" cy="1352867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EE37A1C0-18A6-8871-4382-8AF2AA48F1B7}"/>
                </a:ext>
              </a:extLst>
            </p:cNvPr>
            <p:cNvSpPr/>
            <p:nvPr/>
          </p:nvSpPr>
          <p:spPr>
            <a:xfrm>
              <a:off x="0" y="0"/>
              <a:ext cx="1418400" cy="1352867"/>
            </a:xfrm>
            <a:custGeom>
              <a:avLst/>
              <a:gdLst/>
              <a:ahLst/>
              <a:cxnLst/>
              <a:rect l="l" t="t" r="r" b="b"/>
              <a:pathLst>
                <a:path w="1418400" h="1352867">
                  <a:moveTo>
                    <a:pt x="104762" y="0"/>
                  </a:moveTo>
                  <a:lnTo>
                    <a:pt x="1313637" y="0"/>
                  </a:lnTo>
                  <a:cubicBezTo>
                    <a:pt x="1341422" y="0"/>
                    <a:pt x="1368069" y="11037"/>
                    <a:pt x="1387716" y="30684"/>
                  </a:cubicBezTo>
                  <a:cubicBezTo>
                    <a:pt x="1407362" y="50331"/>
                    <a:pt x="1418400" y="76978"/>
                    <a:pt x="1418400" y="104762"/>
                  </a:cubicBezTo>
                  <a:lnTo>
                    <a:pt x="1418400" y="1248105"/>
                  </a:lnTo>
                  <a:cubicBezTo>
                    <a:pt x="1418400" y="1305963"/>
                    <a:pt x="1371496" y="1352867"/>
                    <a:pt x="1313637" y="1352867"/>
                  </a:cubicBezTo>
                  <a:lnTo>
                    <a:pt x="104762" y="1352867"/>
                  </a:lnTo>
                  <a:cubicBezTo>
                    <a:pt x="46904" y="1352867"/>
                    <a:pt x="0" y="1305963"/>
                    <a:pt x="0" y="1248105"/>
                  </a:cubicBezTo>
                  <a:lnTo>
                    <a:pt x="0" y="104762"/>
                  </a:lnTo>
                  <a:cubicBezTo>
                    <a:pt x="0" y="46904"/>
                    <a:pt x="46904" y="0"/>
                    <a:pt x="104762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en-US" sz="3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10DCF3-FECB-E7E2-287E-EF2F372C6664}"/>
                </a:ext>
              </a:extLst>
            </p:cNvPr>
            <p:cNvSpPr txBox="1"/>
            <p:nvPr/>
          </p:nvSpPr>
          <p:spPr>
            <a:xfrm>
              <a:off x="0" y="-57150"/>
              <a:ext cx="1418400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CB5175DA-83B6-3B84-40F1-48E43A0CED1C}"/>
              </a:ext>
            </a:extLst>
          </p:cNvPr>
          <p:cNvSpPr/>
          <p:nvPr/>
        </p:nvSpPr>
        <p:spPr>
          <a:xfrm>
            <a:off x="1069914" y="1645228"/>
            <a:ext cx="5688632" cy="3999589"/>
          </a:xfrm>
          <a:custGeom>
            <a:avLst/>
            <a:gdLst/>
            <a:ahLst/>
            <a:cxnLst/>
            <a:rect l="l" t="t" r="r" b="b"/>
            <a:pathLst>
              <a:path w="12804608" h="9614091">
                <a:moveTo>
                  <a:pt x="0" y="0"/>
                </a:moveTo>
                <a:lnTo>
                  <a:pt x="12804608" y="0"/>
                </a:lnTo>
                <a:lnTo>
                  <a:pt x="12804608" y="9614092"/>
                </a:lnTo>
                <a:lnTo>
                  <a:pt x="0" y="9614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5" r="-55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682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5"/>
          <p:cNvSpPr/>
          <p:nvPr/>
        </p:nvSpPr>
        <p:spPr>
          <a:xfrm>
            <a:off x="7182492" y="331447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433C52-1F20-D599-EE36-40F29583D4A5}"/>
              </a:ext>
            </a:extLst>
          </p:cNvPr>
          <p:cNvSpPr txBox="1"/>
          <p:nvPr/>
        </p:nvSpPr>
        <p:spPr>
          <a:xfrm>
            <a:off x="448148" y="413713"/>
            <a:ext cx="5582652" cy="990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TOURNOI DES FAMILLES 20/12/2025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F26CDB92-6AFF-F66B-43BC-C49944992FB2}"/>
              </a:ext>
            </a:extLst>
          </p:cNvPr>
          <p:cNvGrpSpPr/>
          <p:nvPr/>
        </p:nvGrpSpPr>
        <p:grpSpPr>
          <a:xfrm>
            <a:off x="448148" y="1340768"/>
            <a:ext cx="6932164" cy="4608511"/>
            <a:chOff x="0" y="0"/>
            <a:chExt cx="1418400" cy="1352867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EE37A1C0-18A6-8871-4382-8AF2AA48F1B7}"/>
                </a:ext>
              </a:extLst>
            </p:cNvPr>
            <p:cNvSpPr/>
            <p:nvPr/>
          </p:nvSpPr>
          <p:spPr>
            <a:xfrm>
              <a:off x="0" y="0"/>
              <a:ext cx="1418400" cy="1352867"/>
            </a:xfrm>
            <a:custGeom>
              <a:avLst/>
              <a:gdLst/>
              <a:ahLst/>
              <a:cxnLst/>
              <a:rect l="l" t="t" r="r" b="b"/>
              <a:pathLst>
                <a:path w="1418400" h="1352867">
                  <a:moveTo>
                    <a:pt x="104762" y="0"/>
                  </a:moveTo>
                  <a:lnTo>
                    <a:pt x="1313637" y="0"/>
                  </a:lnTo>
                  <a:cubicBezTo>
                    <a:pt x="1341422" y="0"/>
                    <a:pt x="1368069" y="11037"/>
                    <a:pt x="1387716" y="30684"/>
                  </a:cubicBezTo>
                  <a:cubicBezTo>
                    <a:pt x="1407362" y="50331"/>
                    <a:pt x="1418400" y="76978"/>
                    <a:pt x="1418400" y="104762"/>
                  </a:cubicBezTo>
                  <a:lnTo>
                    <a:pt x="1418400" y="1248105"/>
                  </a:lnTo>
                  <a:cubicBezTo>
                    <a:pt x="1418400" y="1305963"/>
                    <a:pt x="1371496" y="1352867"/>
                    <a:pt x="1313637" y="1352867"/>
                  </a:cubicBezTo>
                  <a:lnTo>
                    <a:pt x="104762" y="1352867"/>
                  </a:lnTo>
                  <a:cubicBezTo>
                    <a:pt x="46904" y="1352867"/>
                    <a:pt x="0" y="1305963"/>
                    <a:pt x="0" y="1248105"/>
                  </a:cubicBezTo>
                  <a:lnTo>
                    <a:pt x="0" y="104762"/>
                  </a:lnTo>
                  <a:cubicBezTo>
                    <a:pt x="0" y="46904"/>
                    <a:pt x="46904" y="0"/>
                    <a:pt x="104762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en-US" sz="3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10DCF3-FECB-E7E2-287E-EF2F372C6664}"/>
                </a:ext>
              </a:extLst>
            </p:cNvPr>
            <p:cNvSpPr txBox="1"/>
            <p:nvPr/>
          </p:nvSpPr>
          <p:spPr>
            <a:xfrm>
              <a:off x="0" y="-57150"/>
              <a:ext cx="1418400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4">
            <a:extLst>
              <a:ext uri="{FF2B5EF4-FFF2-40B4-BE49-F238E27FC236}">
                <a16:creationId xmlns:a16="http://schemas.microsoft.com/office/drawing/2014/main" id="{49EF73EF-3503-F1D7-1C1A-ECD3AD17252F}"/>
              </a:ext>
            </a:extLst>
          </p:cNvPr>
          <p:cNvSpPr/>
          <p:nvPr/>
        </p:nvSpPr>
        <p:spPr>
          <a:xfrm>
            <a:off x="723356" y="1796003"/>
            <a:ext cx="6381748" cy="3587532"/>
          </a:xfrm>
          <a:custGeom>
            <a:avLst/>
            <a:gdLst/>
            <a:ahLst/>
            <a:cxnLst/>
            <a:rect l="l" t="t" r="r" b="b"/>
            <a:pathLst>
              <a:path w="12804608" h="9614091">
                <a:moveTo>
                  <a:pt x="0" y="0"/>
                </a:moveTo>
                <a:lnTo>
                  <a:pt x="12804608" y="0"/>
                </a:lnTo>
                <a:lnTo>
                  <a:pt x="12804608" y="9614092"/>
                </a:lnTo>
                <a:lnTo>
                  <a:pt x="0" y="9614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242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5"/>
          <p:cNvSpPr/>
          <p:nvPr/>
        </p:nvSpPr>
        <p:spPr>
          <a:xfrm>
            <a:off x="7655417" y="116632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433C52-1F20-D599-EE36-40F29583D4A5}"/>
              </a:ext>
            </a:extLst>
          </p:cNvPr>
          <p:cNvSpPr txBox="1"/>
          <p:nvPr/>
        </p:nvSpPr>
        <p:spPr>
          <a:xfrm>
            <a:off x="448148" y="413713"/>
            <a:ext cx="558265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OSCARS DE VOREPPE 7/11/2025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F26CDB92-6AFF-F66B-43BC-C49944992FB2}"/>
              </a:ext>
            </a:extLst>
          </p:cNvPr>
          <p:cNvGrpSpPr/>
          <p:nvPr/>
        </p:nvGrpSpPr>
        <p:grpSpPr>
          <a:xfrm>
            <a:off x="251520" y="1340768"/>
            <a:ext cx="7884368" cy="4824536"/>
            <a:chOff x="0" y="0"/>
            <a:chExt cx="1418400" cy="1352867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EE37A1C0-18A6-8871-4382-8AF2AA48F1B7}"/>
                </a:ext>
              </a:extLst>
            </p:cNvPr>
            <p:cNvSpPr/>
            <p:nvPr/>
          </p:nvSpPr>
          <p:spPr>
            <a:xfrm>
              <a:off x="0" y="0"/>
              <a:ext cx="1418400" cy="1352867"/>
            </a:xfrm>
            <a:custGeom>
              <a:avLst/>
              <a:gdLst/>
              <a:ahLst/>
              <a:cxnLst/>
              <a:rect l="l" t="t" r="r" b="b"/>
              <a:pathLst>
                <a:path w="1418400" h="1352867">
                  <a:moveTo>
                    <a:pt x="104762" y="0"/>
                  </a:moveTo>
                  <a:lnTo>
                    <a:pt x="1313637" y="0"/>
                  </a:lnTo>
                  <a:cubicBezTo>
                    <a:pt x="1341422" y="0"/>
                    <a:pt x="1368069" y="11037"/>
                    <a:pt x="1387716" y="30684"/>
                  </a:cubicBezTo>
                  <a:cubicBezTo>
                    <a:pt x="1407362" y="50331"/>
                    <a:pt x="1418400" y="76978"/>
                    <a:pt x="1418400" y="104762"/>
                  </a:cubicBezTo>
                  <a:lnTo>
                    <a:pt x="1418400" y="1248105"/>
                  </a:lnTo>
                  <a:cubicBezTo>
                    <a:pt x="1418400" y="1305963"/>
                    <a:pt x="1371496" y="1352867"/>
                    <a:pt x="1313637" y="1352867"/>
                  </a:cubicBezTo>
                  <a:lnTo>
                    <a:pt x="104762" y="1352867"/>
                  </a:lnTo>
                  <a:cubicBezTo>
                    <a:pt x="46904" y="1352867"/>
                    <a:pt x="0" y="1305963"/>
                    <a:pt x="0" y="1248105"/>
                  </a:cubicBezTo>
                  <a:lnTo>
                    <a:pt x="0" y="104762"/>
                  </a:lnTo>
                  <a:cubicBezTo>
                    <a:pt x="0" y="46904"/>
                    <a:pt x="46904" y="0"/>
                    <a:pt x="104762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en-US" sz="3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10DCF3-FECB-E7E2-287E-EF2F372C6664}"/>
                </a:ext>
              </a:extLst>
            </p:cNvPr>
            <p:cNvSpPr txBox="1"/>
            <p:nvPr/>
          </p:nvSpPr>
          <p:spPr>
            <a:xfrm>
              <a:off x="0" y="-57150"/>
              <a:ext cx="1418400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AE79ADCC-F004-DC44-0701-5EABE0FBB79E}"/>
              </a:ext>
            </a:extLst>
          </p:cNvPr>
          <p:cNvSpPr/>
          <p:nvPr/>
        </p:nvSpPr>
        <p:spPr>
          <a:xfrm>
            <a:off x="474570" y="1581188"/>
            <a:ext cx="4603141" cy="4282184"/>
          </a:xfrm>
          <a:custGeom>
            <a:avLst/>
            <a:gdLst/>
            <a:ahLst/>
            <a:cxnLst/>
            <a:rect l="l" t="t" r="r" b="b"/>
            <a:pathLst>
              <a:path w="11882635" h="8921846">
                <a:moveTo>
                  <a:pt x="0" y="0"/>
                </a:moveTo>
                <a:lnTo>
                  <a:pt x="11882635" y="0"/>
                </a:lnTo>
                <a:lnTo>
                  <a:pt x="11882635" y="8921846"/>
                </a:lnTo>
                <a:lnTo>
                  <a:pt x="0" y="89218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6" r="-1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604BC9D-CC7D-B070-2416-998F202DF41B}"/>
              </a:ext>
            </a:extLst>
          </p:cNvPr>
          <p:cNvSpPr/>
          <p:nvPr/>
        </p:nvSpPr>
        <p:spPr>
          <a:xfrm>
            <a:off x="5205787" y="1581188"/>
            <a:ext cx="2972793" cy="4211017"/>
          </a:xfrm>
          <a:custGeom>
            <a:avLst/>
            <a:gdLst/>
            <a:ahLst/>
            <a:cxnLst/>
            <a:rect l="l" t="t" r="r" b="b"/>
            <a:pathLst>
              <a:path w="5720383" h="7627178">
                <a:moveTo>
                  <a:pt x="0" y="0"/>
                </a:moveTo>
                <a:lnTo>
                  <a:pt x="5720383" y="0"/>
                </a:lnTo>
                <a:lnTo>
                  <a:pt x="5720383" y="7627178"/>
                </a:lnTo>
                <a:lnTo>
                  <a:pt x="0" y="76271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121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5"/>
          <p:cNvSpPr/>
          <p:nvPr/>
        </p:nvSpPr>
        <p:spPr>
          <a:xfrm>
            <a:off x="7655417" y="116632"/>
            <a:ext cx="1464556" cy="1464556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9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433C52-1F20-D599-EE36-40F29583D4A5}"/>
              </a:ext>
            </a:extLst>
          </p:cNvPr>
          <p:cNvSpPr txBox="1"/>
          <p:nvPr/>
        </p:nvSpPr>
        <p:spPr>
          <a:xfrm>
            <a:off x="448148" y="413713"/>
            <a:ext cx="558265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ET AUSSI L’ÉTÉ…!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F26CDB92-6AFF-F66B-43BC-C49944992FB2}"/>
              </a:ext>
            </a:extLst>
          </p:cNvPr>
          <p:cNvGrpSpPr/>
          <p:nvPr/>
        </p:nvGrpSpPr>
        <p:grpSpPr>
          <a:xfrm>
            <a:off x="251520" y="1340768"/>
            <a:ext cx="7884368" cy="4824536"/>
            <a:chOff x="0" y="0"/>
            <a:chExt cx="1418400" cy="1352867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EE37A1C0-18A6-8871-4382-8AF2AA48F1B7}"/>
                </a:ext>
              </a:extLst>
            </p:cNvPr>
            <p:cNvSpPr/>
            <p:nvPr/>
          </p:nvSpPr>
          <p:spPr>
            <a:xfrm>
              <a:off x="0" y="0"/>
              <a:ext cx="1418400" cy="1352867"/>
            </a:xfrm>
            <a:custGeom>
              <a:avLst/>
              <a:gdLst/>
              <a:ahLst/>
              <a:cxnLst/>
              <a:rect l="l" t="t" r="r" b="b"/>
              <a:pathLst>
                <a:path w="1418400" h="1352867">
                  <a:moveTo>
                    <a:pt x="104762" y="0"/>
                  </a:moveTo>
                  <a:lnTo>
                    <a:pt x="1313637" y="0"/>
                  </a:lnTo>
                  <a:cubicBezTo>
                    <a:pt x="1341422" y="0"/>
                    <a:pt x="1368069" y="11037"/>
                    <a:pt x="1387716" y="30684"/>
                  </a:cubicBezTo>
                  <a:cubicBezTo>
                    <a:pt x="1407362" y="50331"/>
                    <a:pt x="1418400" y="76978"/>
                    <a:pt x="1418400" y="104762"/>
                  </a:cubicBezTo>
                  <a:lnTo>
                    <a:pt x="1418400" y="1248105"/>
                  </a:lnTo>
                  <a:cubicBezTo>
                    <a:pt x="1418400" y="1305963"/>
                    <a:pt x="1371496" y="1352867"/>
                    <a:pt x="1313637" y="1352867"/>
                  </a:cubicBezTo>
                  <a:lnTo>
                    <a:pt x="104762" y="1352867"/>
                  </a:lnTo>
                  <a:cubicBezTo>
                    <a:pt x="46904" y="1352867"/>
                    <a:pt x="0" y="1305963"/>
                    <a:pt x="0" y="1248105"/>
                  </a:cubicBezTo>
                  <a:lnTo>
                    <a:pt x="0" y="104762"/>
                  </a:lnTo>
                  <a:cubicBezTo>
                    <a:pt x="0" y="46904"/>
                    <a:pt x="46904" y="0"/>
                    <a:pt x="104762" y="0"/>
                  </a:cubicBezTo>
                  <a:close/>
                </a:path>
              </a:pathLst>
            </a:custGeom>
            <a:solidFill>
              <a:srgbClr val="80B49E"/>
            </a:solidFill>
          </p:spPr>
          <p:txBody>
            <a:bodyPr/>
            <a:lstStyle/>
            <a:p>
              <a:endParaRPr lang="en-US" sz="3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endParaRPr lang="fr-FR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10DCF3-FECB-E7E2-287E-EF2F372C6664}"/>
                </a:ext>
              </a:extLst>
            </p:cNvPr>
            <p:cNvSpPr txBox="1"/>
            <p:nvPr/>
          </p:nvSpPr>
          <p:spPr>
            <a:xfrm>
              <a:off x="0" y="-57150"/>
              <a:ext cx="1418400" cy="1410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80CA12ED-56B1-A06E-815B-026032CB4368}"/>
              </a:ext>
            </a:extLst>
          </p:cNvPr>
          <p:cNvSpPr txBox="1"/>
          <p:nvPr/>
        </p:nvSpPr>
        <p:spPr>
          <a:xfrm>
            <a:off x="3955686" y="2163650"/>
            <a:ext cx="46522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Voreppiades</a:t>
            </a: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Tournoi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extérieur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double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mixte</a:t>
            </a: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   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3 tours (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Oyeu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Voreppe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</a:p>
          <a:p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Moirans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  <a:p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Animations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d’été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à</a:t>
            </a:r>
            <a:r>
              <a:rPr lang="en-US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Voreppe</a:t>
            </a:r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endParaRPr lang="en-US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2B02F6-2DF3-E967-2ED8-E1D61140D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04" y="1865471"/>
            <a:ext cx="3160203" cy="256615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22C4CCD-BE2E-2927-432F-6B7CE9DD26AE}"/>
              </a:ext>
            </a:extLst>
          </p:cNvPr>
          <p:cNvSpPr txBox="1"/>
          <p:nvPr/>
        </p:nvSpPr>
        <p:spPr>
          <a:xfrm>
            <a:off x="913369" y="4857855"/>
            <a:ext cx="46522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Animations </a:t>
            </a:r>
            <a:r>
              <a:rPr lang="en-US" dirty="0" err="1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tous</a:t>
            </a:r>
            <a:r>
              <a:rPr lang="en-US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 les </a:t>
            </a:r>
            <a:r>
              <a:rPr lang="en-US" dirty="0" err="1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lundis</a:t>
            </a:r>
            <a:r>
              <a:rPr lang="en-US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soirs</a:t>
            </a:r>
            <a:r>
              <a:rPr lang="en-US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l’été</a:t>
            </a:r>
            <a:r>
              <a:rPr lang="en-US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 sur la </a:t>
            </a:r>
            <a:r>
              <a:rPr lang="en-US" dirty="0" err="1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plateforme</a:t>
            </a:r>
            <a:r>
              <a:rPr lang="en-US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extérieure</a:t>
            </a:r>
            <a:r>
              <a:rPr lang="en-US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 Claude </a:t>
            </a:r>
            <a:r>
              <a:rPr lang="en-US" dirty="0" err="1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Bergeret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1544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499946" y="662658"/>
            <a:ext cx="5837399" cy="1369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en-US" sz="6000" dirty="0">
                <a:gradFill>
                  <a:gsLst>
                    <a:gs pos="0">
                      <a:srgbClr val="303030">
                        <a:alpha val="100000"/>
                      </a:srgbClr>
                    </a:gs>
                    <a:gs pos="100000">
                      <a:srgbClr val="000000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League Spartan"/>
                <a:ea typeface="League Spartan"/>
                <a:cs typeface="League Spartan"/>
                <a:sym typeface="League Spartan"/>
              </a:rPr>
              <a:t>AXE 3 : CITOYEN</a:t>
            </a:r>
          </a:p>
          <a:p>
            <a:pPr>
              <a:lnSpc>
                <a:spcPts val="3480"/>
              </a:lnSpc>
            </a:pPr>
            <a:endParaRPr lang="en-US" sz="6000" dirty="0">
              <a:gradFill>
                <a:gsLst>
                  <a:gs pos="0">
                    <a:srgbClr val="303030">
                      <a:alpha val="100000"/>
                    </a:srgbClr>
                  </a:gs>
                  <a:gs pos="100000">
                    <a:srgbClr val="000000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>
              <a:lnSpc>
                <a:spcPts val="3480"/>
              </a:lnSpc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 CLUB ÉCORESPONSABLE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8382" y="2544889"/>
            <a:ext cx="6159361" cy="2316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50"/>
              </a:lnSpc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 Buvettes et moments festifs écoresponsables</a:t>
            </a:r>
          </a:p>
          <a:p>
            <a:pPr>
              <a:lnSpc>
                <a:spcPts val="2550"/>
              </a:lnSpc>
            </a:pPr>
            <a:endParaRPr lang="en-US" sz="1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50"/>
              </a:lnSpc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 Vide-dressing (Charnècles)</a:t>
            </a:r>
          </a:p>
          <a:p>
            <a:pPr>
              <a:lnSpc>
                <a:spcPts val="2550"/>
              </a:lnSpc>
            </a:pPr>
            <a:endParaRPr lang="en-US" sz="1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50"/>
              </a:lnSpc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 Recyclage des balles et raquettes</a:t>
            </a:r>
          </a:p>
          <a:p>
            <a:pPr>
              <a:lnSpc>
                <a:spcPts val="2550"/>
              </a:lnSpc>
            </a:pPr>
            <a:endParaRPr lang="en-US" sz="1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50"/>
              </a:lnSpc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 Réparation des tables, séparations, marqueurs</a:t>
            </a: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606E1254-7F12-5642-CD59-1DD984611F2C}"/>
              </a:ext>
            </a:extLst>
          </p:cNvPr>
          <p:cNvSpPr/>
          <p:nvPr/>
        </p:nvSpPr>
        <p:spPr>
          <a:xfrm>
            <a:off x="6837291" y="547797"/>
            <a:ext cx="2055189" cy="1981725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EA59187-6559-44A1-A140-251CB14DB1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DÉROULEMENT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F304FC5-83E8-4FD2-AA75-3BD794ADC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fr-FR" altLang="fr-FR" sz="1800" dirty="0"/>
              <a:t>Rapport Moral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fr-FR" altLang="fr-FR" sz="1800" dirty="0"/>
          </a:p>
          <a:p>
            <a:pPr eaLnBrk="1" hangingPunct="1">
              <a:spcBef>
                <a:spcPts val="800"/>
              </a:spcBef>
            </a:pPr>
            <a:r>
              <a:rPr lang="fr-FR" altLang="fr-FR" sz="1800" dirty="0"/>
              <a:t>Rapport Sportif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fr-FR" altLang="fr-FR" sz="1800" dirty="0"/>
          </a:p>
          <a:p>
            <a:pPr eaLnBrk="1" hangingPunct="1">
              <a:spcBef>
                <a:spcPts val="800"/>
              </a:spcBef>
            </a:pPr>
            <a:r>
              <a:rPr lang="fr-FR" altLang="fr-FR" sz="1800" dirty="0"/>
              <a:t>Rapport Financier </a:t>
            </a:r>
          </a:p>
          <a:p>
            <a:pPr lvl="1" eaLnBrk="1" hangingPunct="1">
              <a:spcBef>
                <a:spcPts val="800"/>
              </a:spcBef>
            </a:pPr>
            <a:r>
              <a:rPr lang="fr-FR" altLang="fr-FR" sz="1800" dirty="0"/>
              <a:t>Comptes saison 2025-2026 </a:t>
            </a:r>
          </a:p>
          <a:p>
            <a:pPr lvl="1" eaLnBrk="1" hangingPunct="1">
              <a:spcBef>
                <a:spcPts val="800"/>
              </a:spcBef>
            </a:pPr>
            <a:r>
              <a:rPr lang="fr-FR" altLang="fr-FR" sz="1800" dirty="0"/>
              <a:t>Budget prévisionnel 2026-2027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fr-FR" altLang="fr-FR" sz="1800" dirty="0"/>
          </a:p>
          <a:p>
            <a:pPr eaLnBrk="1" hangingPunct="1">
              <a:spcBef>
                <a:spcPts val="800"/>
              </a:spcBef>
            </a:pPr>
            <a:r>
              <a:rPr lang="fr-FR" altLang="fr-FR" sz="1800" dirty="0"/>
              <a:t>Questions Diverses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fr-FR" altLang="fr-FR" sz="1800" dirty="0"/>
          </a:p>
          <a:p>
            <a:pPr eaLnBrk="1" hangingPunct="1">
              <a:spcBef>
                <a:spcPts val="800"/>
              </a:spcBef>
            </a:pPr>
            <a:r>
              <a:rPr lang="fr-FR" altLang="fr-FR" sz="1800" dirty="0"/>
              <a:t>Election : Conseil d’Administration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lnSpc>
                <a:spcPts val="3480"/>
              </a:lnSpc>
            </a:pPr>
            <a:endParaRPr lang="en-US" sz="4000" dirty="0">
              <a:solidFill>
                <a:srgbClr val="92D05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>
              <a:lnSpc>
                <a:spcPts val="3480"/>
              </a:lnSpc>
            </a:pPr>
            <a:r>
              <a:rPr lang="en-US" sz="4000" b="1" dirty="0">
                <a:solidFill>
                  <a:srgbClr val="65913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 CLUB ENGAGÉ</a:t>
            </a:r>
          </a:p>
        </p:txBody>
      </p:sp>
      <p:sp>
        <p:nvSpPr>
          <p:cNvPr id="3" name="Freeform 3"/>
          <p:cNvSpPr/>
          <p:nvPr/>
        </p:nvSpPr>
        <p:spPr>
          <a:xfrm>
            <a:off x="6948264" y="404664"/>
            <a:ext cx="2002918" cy="1917142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192818" y="1363235"/>
            <a:ext cx="5436096" cy="993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69"/>
              </a:lnSpc>
            </a:pP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Organisation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d’un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tournoi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deux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raquettes</a:t>
            </a:r>
            <a:endParaRPr lang="en-US" sz="20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69"/>
              </a:lnSpc>
            </a:pPr>
            <a:endParaRPr lang="en-US" sz="20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69"/>
              </a:lnSpc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à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Voreppe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au profit du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Téléthon</a:t>
            </a:r>
            <a:endParaRPr lang="en-US" sz="20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C787AFD3-1BF9-4553-78AE-237C9E74721D}"/>
              </a:ext>
            </a:extLst>
          </p:cNvPr>
          <p:cNvSpPr/>
          <p:nvPr/>
        </p:nvSpPr>
        <p:spPr>
          <a:xfrm>
            <a:off x="3093144" y="2997357"/>
            <a:ext cx="5858038" cy="4327147"/>
          </a:xfrm>
          <a:custGeom>
            <a:avLst/>
            <a:gdLst/>
            <a:ahLst/>
            <a:cxnLst/>
            <a:rect l="l" t="t" r="r" b="b"/>
            <a:pathLst>
              <a:path w="11342524" h="8506893">
                <a:moveTo>
                  <a:pt x="0" y="0"/>
                </a:moveTo>
                <a:lnTo>
                  <a:pt x="11342524" y="0"/>
                </a:lnTo>
                <a:lnTo>
                  <a:pt x="11342524" y="8506893"/>
                </a:lnTo>
                <a:lnTo>
                  <a:pt x="0" y="8506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lnSpc>
                <a:spcPts val="3480"/>
              </a:lnSpc>
            </a:pPr>
            <a:endParaRPr lang="en-US" sz="4000" dirty="0">
              <a:solidFill>
                <a:srgbClr val="92D05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>
              <a:lnSpc>
                <a:spcPts val="3480"/>
              </a:lnSpc>
            </a:pPr>
            <a:r>
              <a:rPr lang="en-US" sz="4000" b="1" dirty="0">
                <a:solidFill>
                  <a:srgbClr val="65913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 CLUB ENGAGÉ</a:t>
            </a:r>
          </a:p>
        </p:txBody>
      </p:sp>
      <p:sp>
        <p:nvSpPr>
          <p:cNvPr id="3" name="Freeform 3"/>
          <p:cNvSpPr/>
          <p:nvPr/>
        </p:nvSpPr>
        <p:spPr>
          <a:xfrm>
            <a:off x="6948264" y="404664"/>
            <a:ext cx="2002918" cy="1917142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0" y="1665391"/>
            <a:ext cx="5436096" cy="1993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Octobre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rose </a:t>
            </a:r>
          </a:p>
          <a:p>
            <a:pPr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Novembre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bleu</a:t>
            </a:r>
          </a:p>
          <a:p>
            <a:pPr marL="213344" lvl="1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E5A3D4C-0337-3F54-FF4C-4F5D22B4F566}"/>
              </a:ext>
            </a:extLst>
          </p:cNvPr>
          <p:cNvSpPr/>
          <p:nvPr/>
        </p:nvSpPr>
        <p:spPr>
          <a:xfrm>
            <a:off x="233772" y="3428999"/>
            <a:ext cx="4338228" cy="3743829"/>
          </a:xfrm>
          <a:custGeom>
            <a:avLst/>
            <a:gdLst/>
            <a:ahLst/>
            <a:cxnLst/>
            <a:rect l="l" t="t" r="r" b="b"/>
            <a:pathLst>
              <a:path w="8662556" h="7306437">
                <a:moveTo>
                  <a:pt x="0" y="0"/>
                </a:moveTo>
                <a:lnTo>
                  <a:pt x="8662556" y="0"/>
                </a:lnTo>
                <a:lnTo>
                  <a:pt x="8662556" y="7306437"/>
                </a:lnTo>
                <a:lnTo>
                  <a:pt x="0" y="7306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993" t="-68127" r="-20519" b="-57158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B459D655-DA8D-E8FF-96AB-6D09973C7CC8}"/>
              </a:ext>
            </a:extLst>
          </p:cNvPr>
          <p:cNvSpPr/>
          <p:nvPr/>
        </p:nvSpPr>
        <p:spPr>
          <a:xfrm>
            <a:off x="4827451" y="3428998"/>
            <a:ext cx="4082777" cy="3743829"/>
          </a:xfrm>
          <a:custGeom>
            <a:avLst/>
            <a:gdLst/>
            <a:ahLst/>
            <a:cxnLst/>
            <a:rect l="l" t="t" r="r" b="b"/>
            <a:pathLst>
              <a:path w="8749076" h="7306437">
                <a:moveTo>
                  <a:pt x="0" y="0"/>
                </a:moveTo>
                <a:lnTo>
                  <a:pt x="8749077" y="0"/>
                </a:lnTo>
                <a:lnTo>
                  <a:pt x="8749077" y="7306437"/>
                </a:lnTo>
                <a:lnTo>
                  <a:pt x="0" y="7306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1307" r="-5955" b="-47860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148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lnSpc>
                <a:spcPts val="3480"/>
              </a:lnSpc>
            </a:pPr>
            <a:endParaRPr lang="en-US" sz="4000" dirty="0">
              <a:solidFill>
                <a:srgbClr val="92D05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>
              <a:lnSpc>
                <a:spcPts val="3480"/>
              </a:lnSpc>
            </a:pPr>
            <a:r>
              <a:rPr lang="en-US" sz="4000" b="1" dirty="0">
                <a:solidFill>
                  <a:srgbClr val="65913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 CLUB ENGAGÉ</a:t>
            </a:r>
          </a:p>
        </p:txBody>
      </p:sp>
      <p:sp>
        <p:nvSpPr>
          <p:cNvPr id="3" name="Freeform 3"/>
          <p:cNvSpPr/>
          <p:nvPr/>
        </p:nvSpPr>
        <p:spPr>
          <a:xfrm>
            <a:off x="6948264" y="404664"/>
            <a:ext cx="2002918" cy="1917142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0" y="1665391"/>
            <a:ext cx="7308304" cy="29934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Membre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du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réseau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des clubs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engagés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catégorie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“Ping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citoyen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”</a:t>
            </a:r>
          </a:p>
          <a:p>
            <a:pPr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Créneau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hebdomadaire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France Travail /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Centr’Alp</a:t>
            </a: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13344" lvl="1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692665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lnSpc>
                <a:spcPts val="3480"/>
              </a:lnSpc>
            </a:pPr>
            <a:endParaRPr lang="en-US" sz="4000" dirty="0">
              <a:solidFill>
                <a:srgbClr val="92D05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>
              <a:lnSpc>
                <a:spcPts val="3480"/>
              </a:lnSpc>
            </a:pPr>
            <a:r>
              <a:rPr lang="en-US" sz="4000" b="1" dirty="0">
                <a:solidFill>
                  <a:srgbClr val="65913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 CLUB CONVIVIAL</a:t>
            </a:r>
          </a:p>
        </p:txBody>
      </p:sp>
      <p:sp>
        <p:nvSpPr>
          <p:cNvPr id="3" name="Freeform 3"/>
          <p:cNvSpPr/>
          <p:nvPr/>
        </p:nvSpPr>
        <p:spPr>
          <a:xfrm>
            <a:off x="6948264" y="404664"/>
            <a:ext cx="2002918" cy="1917142"/>
          </a:xfrm>
          <a:custGeom>
            <a:avLst/>
            <a:gdLst/>
            <a:ahLst/>
            <a:cxnLst/>
            <a:rect l="l" t="t" r="r" b="b"/>
            <a:pathLst>
              <a:path w="2929111" h="2929111">
                <a:moveTo>
                  <a:pt x="0" y="0"/>
                </a:moveTo>
                <a:lnTo>
                  <a:pt x="2929111" y="0"/>
                </a:lnTo>
                <a:lnTo>
                  <a:pt x="2929111" y="2929111"/>
                </a:lnTo>
                <a:lnTo>
                  <a:pt x="0" y="292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0" y="1665391"/>
            <a:ext cx="7308304" cy="29934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Galette/Voeux</a:t>
            </a:r>
          </a:p>
          <a:p>
            <a:pPr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Avant Première du film Marty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Suprême</a:t>
            </a:r>
            <a:r>
              <a:rPr lang="en-US" sz="197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au cinema de </a:t>
            </a:r>
            <a:r>
              <a:rPr lang="en-US" sz="197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Voreppe</a:t>
            </a: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13344" lvl="1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569"/>
              </a:lnSpc>
            </a:pPr>
            <a:endParaRPr lang="en-US" sz="197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FFB33202-BAEE-89F4-7898-CA0AAB86F1A9}"/>
              </a:ext>
            </a:extLst>
          </p:cNvPr>
          <p:cNvSpPr/>
          <p:nvPr/>
        </p:nvSpPr>
        <p:spPr>
          <a:xfrm>
            <a:off x="-57150" y="3459807"/>
            <a:ext cx="4190229" cy="2993449"/>
          </a:xfrm>
          <a:custGeom>
            <a:avLst/>
            <a:gdLst/>
            <a:ahLst/>
            <a:cxnLst/>
            <a:rect l="l" t="t" r="r" b="b"/>
            <a:pathLst>
              <a:path w="9365152" h="7023864">
                <a:moveTo>
                  <a:pt x="0" y="0"/>
                </a:moveTo>
                <a:lnTo>
                  <a:pt x="9365152" y="0"/>
                </a:lnTo>
                <a:lnTo>
                  <a:pt x="9365152" y="7023864"/>
                </a:lnTo>
                <a:lnTo>
                  <a:pt x="0" y="70238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D3046760-4150-6F71-8D0B-117254AE867A}"/>
              </a:ext>
            </a:extLst>
          </p:cNvPr>
          <p:cNvSpPr/>
          <p:nvPr/>
        </p:nvSpPr>
        <p:spPr>
          <a:xfrm>
            <a:off x="4953771" y="3459807"/>
            <a:ext cx="4190229" cy="2943019"/>
          </a:xfrm>
          <a:custGeom>
            <a:avLst/>
            <a:gdLst/>
            <a:ahLst/>
            <a:cxnLst/>
            <a:rect l="l" t="t" r="r" b="b"/>
            <a:pathLst>
              <a:path w="6399431" h="4178021">
                <a:moveTo>
                  <a:pt x="0" y="0"/>
                </a:moveTo>
                <a:lnTo>
                  <a:pt x="6399431" y="0"/>
                </a:lnTo>
                <a:lnTo>
                  <a:pt x="6399431" y="4178020"/>
                </a:lnTo>
                <a:lnTo>
                  <a:pt x="0" y="4178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25848" b="-1023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87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AE0A55C-C651-FA23-8E08-4BF23B2C64FF}"/>
              </a:ext>
            </a:extLst>
          </p:cNvPr>
          <p:cNvSpPr txBox="1"/>
          <p:nvPr/>
        </p:nvSpPr>
        <p:spPr>
          <a:xfrm>
            <a:off x="467544" y="404664"/>
            <a:ext cx="7848872" cy="1462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480"/>
              </a:lnSpc>
            </a:pPr>
            <a:r>
              <a:rPr lang="en-US" sz="4000" b="1" dirty="0">
                <a:solidFill>
                  <a:srgbClr val="65913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 CLUB CONVIVIAL</a:t>
            </a:r>
          </a:p>
          <a:p>
            <a:pPr>
              <a:lnSpc>
                <a:spcPts val="3480"/>
              </a:lnSpc>
            </a:pPr>
            <a:endParaRPr lang="en-US" sz="4000" b="1" dirty="0">
              <a:solidFill>
                <a:srgbClr val="65913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>
              <a:lnSpc>
                <a:spcPts val="3480"/>
              </a:lnSpc>
            </a:pPr>
            <a:r>
              <a:rPr lang="en-US" sz="3200" b="1" dirty="0">
                <a:latin typeface="League Spartan"/>
                <a:ea typeface="League Spartan"/>
                <a:cs typeface="League Spartan"/>
                <a:sym typeface="League Spartan"/>
              </a:rPr>
              <a:t>CITT A DÉSORMAIS UNE MASCOTTE </a:t>
            </a:r>
            <a:r>
              <a:rPr lang="en-US" sz="4000" b="1" dirty="0">
                <a:latin typeface="League Spartan"/>
                <a:ea typeface="League Spartan"/>
                <a:cs typeface="League Spartan"/>
                <a:sym typeface="League Spartan"/>
              </a:rPr>
              <a:t>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354AAA-0F39-5907-021E-244ABEA6E426}"/>
              </a:ext>
            </a:extLst>
          </p:cNvPr>
          <p:cNvSpPr txBox="1"/>
          <p:nvPr/>
        </p:nvSpPr>
        <p:spPr>
          <a:xfrm>
            <a:off x="3131840" y="5733256"/>
            <a:ext cx="4572000" cy="550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480"/>
              </a:lnSpc>
            </a:pP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CENTR’ISARD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419E1E-4038-0B39-57B8-09EF26053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132856"/>
            <a:ext cx="352839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88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88349D-CDC1-DC02-DBC4-87B10009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4400" dirty="0">
                <a:solidFill>
                  <a:schemeClr val="bg1"/>
                </a:solidFill>
              </a:rPr>
              <a:t>CITT…UN CLUB LABELLISÉ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D4EC14-2227-7D53-844E-460B9B4DC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Trois Labels FFTT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LABEL club responsable</a:t>
            </a:r>
          </a:p>
          <a:p>
            <a:pPr marL="0" indent="0">
              <a:buNone/>
            </a:pPr>
            <a:r>
              <a:rPr lang="fr-FR" dirty="0"/>
              <a:t>	(niveau 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LABEL club citoyen (niveau 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LABEL club avenir (niveau 3)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477DD3E-0488-EB91-8ADB-B032B4565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826497"/>
            <a:ext cx="2267744" cy="16025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D04D8FD-2268-6F60-2A0D-BF9A212EC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527838"/>
            <a:ext cx="2267744" cy="16025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629833E-7292-684E-5D24-8EDE7C9BF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527838"/>
            <a:ext cx="2267744" cy="160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29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>
            <a:extLst>
              <a:ext uri="{FF2B5EF4-FFF2-40B4-BE49-F238E27FC236}">
                <a16:creationId xmlns:a16="http://schemas.microsoft.com/office/drawing/2014/main" id="{02AE5C7B-8715-4816-8434-94C9F645C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 </a:t>
            </a:r>
          </a:p>
        </p:txBody>
      </p:sp>
      <p:sp>
        <p:nvSpPr>
          <p:cNvPr id="5123" name="Espace réservé du contenu 2">
            <a:extLst>
              <a:ext uri="{FF2B5EF4-FFF2-40B4-BE49-F238E27FC236}">
                <a16:creationId xmlns:a16="http://schemas.microsoft.com/office/drawing/2014/main" id="{F06C2ABB-0F75-40AF-AF28-B64D27F21D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892286"/>
            <a:ext cx="8229600" cy="5073427"/>
          </a:xfrm>
        </p:spPr>
        <p:txBody>
          <a:bodyPr/>
          <a:lstStyle/>
          <a:p>
            <a:pPr eaLnBrk="1" hangingPunct="1"/>
            <a:endParaRPr lang="fr-FR" altLang="fr-FR" sz="1800" dirty="0"/>
          </a:p>
          <a:p>
            <a:pPr marL="457200" lvl="1" indent="0" eaLnBrk="1" hangingPunct="1">
              <a:buNone/>
            </a:pPr>
            <a:endParaRPr lang="fr-FR" altLang="fr-FR" sz="1400" dirty="0"/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marL="457200" lvl="1" indent="0" algn="ctr" eaLnBrk="1" hangingPunct="1">
              <a:buNone/>
            </a:pPr>
            <a:r>
              <a:rPr lang="fr-FR" altLang="fr-FR" sz="2000" b="1" dirty="0"/>
              <a:t>1</a:t>
            </a:r>
            <a:r>
              <a:rPr lang="fr-FR" altLang="fr-FR" sz="2000" b="1" baseline="30000" dirty="0"/>
              <a:t>er</a:t>
            </a:r>
            <a:r>
              <a:rPr lang="fr-FR" altLang="fr-FR" sz="2000" b="1" dirty="0"/>
              <a:t> AXE: PERFORMANCE</a:t>
            </a:r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lvl="3" eaLnBrk="1" hangingPunct="1"/>
            <a:r>
              <a:rPr lang="fr-FR" altLang="fr-FR" sz="1600" dirty="0"/>
              <a:t>Maintenir un grand nombre de stages</a:t>
            </a:r>
          </a:p>
          <a:p>
            <a:pPr marL="1371600" lvl="3" indent="0" eaLnBrk="1" hangingPunct="1">
              <a:buNone/>
            </a:pPr>
            <a:endParaRPr lang="fr-FR" altLang="fr-FR" sz="1600" dirty="0"/>
          </a:p>
          <a:p>
            <a:pPr lvl="3" eaLnBrk="1" hangingPunct="1"/>
            <a:r>
              <a:rPr lang="fr-FR" altLang="fr-FR" sz="1600" dirty="0"/>
              <a:t>Séances individualisées</a:t>
            </a:r>
          </a:p>
          <a:p>
            <a:pPr marL="1371600" lvl="3" indent="0" eaLnBrk="1" hangingPunct="1">
              <a:buNone/>
            </a:pPr>
            <a:endParaRPr lang="fr-FR" altLang="fr-FR" sz="1600" dirty="0"/>
          </a:p>
          <a:p>
            <a:pPr lvl="3" eaLnBrk="1" hangingPunct="1"/>
            <a:r>
              <a:rPr lang="fr-FR" altLang="fr-FR" sz="1600" dirty="0"/>
              <a:t>Deuxième entraineur en doublon pour poursuivre la différenciation</a:t>
            </a:r>
          </a:p>
          <a:p>
            <a:pPr marL="1371600" lvl="3" indent="0" eaLnBrk="1" hangingPunct="1">
              <a:buNone/>
            </a:pPr>
            <a:endParaRPr lang="fr-FR" altLang="fr-FR" sz="16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3600" dirty="0"/>
          </a:p>
          <a:p>
            <a:pPr lvl="1" eaLnBrk="1" hangingPunct="1"/>
            <a:endParaRPr lang="fr-FR" altLang="fr-FR" dirty="0"/>
          </a:p>
          <a:p>
            <a:pPr marL="457200" lvl="1" indent="0" eaLnBrk="1" hangingPunct="1">
              <a:buNone/>
            </a:pPr>
            <a:endParaRPr lang="fr-FR" altLang="fr-FR" sz="1400" dirty="0"/>
          </a:p>
          <a:p>
            <a:pPr lvl="1" eaLnBrk="1" hangingPunct="1"/>
            <a:endParaRPr lang="fr-FR" altLang="fr-FR" sz="1400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519AD00-698D-4C56-9493-0FC349335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PERSPECTIVES </a:t>
            </a:r>
          </a:p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2026/2027</a:t>
            </a:r>
          </a:p>
        </p:txBody>
      </p:sp>
    </p:spTree>
    <p:extLst>
      <p:ext uri="{BB962C8B-B14F-4D97-AF65-F5344CB8AC3E}">
        <p14:creationId xmlns:p14="http://schemas.microsoft.com/office/powerpoint/2010/main" val="374510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BB3871-3B6E-32B1-F64F-D59D273AE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PERSPECTIVES </a:t>
            </a:r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2026/2027</a:t>
            </a:r>
            <a:br>
              <a:rPr lang="fr-FR" altLang="fr-FR" sz="4400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8CF319-B36E-1F1B-64C2-5E3FE651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altLang="fr-FR" sz="2000" b="1" dirty="0"/>
          </a:p>
          <a:p>
            <a:pPr marL="0" indent="0" algn="ctr">
              <a:buNone/>
            </a:pPr>
            <a:r>
              <a:rPr lang="fr-FR" altLang="fr-FR" sz="2000" b="1" dirty="0"/>
              <a:t>2</a:t>
            </a:r>
            <a:r>
              <a:rPr lang="fr-FR" altLang="fr-FR" sz="2000" b="1" baseline="30000" dirty="0"/>
              <a:t>e</a:t>
            </a:r>
            <a:r>
              <a:rPr lang="fr-FR" altLang="fr-FR" sz="2000" b="1" dirty="0"/>
              <a:t> AXE:</a:t>
            </a:r>
            <a:r>
              <a:rPr lang="fr-FR" altLang="fr-FR" sz="2000" dirty="0"/>
              <a:t> </a:t>
            </a:r>
            <a:r>
              <a:rPr lang="fr-FR" altLang="fr-FR" sz="2000" b="1" dirty="0"/>
              <a:t>DÉVELOPPEMENT</a:t>
            </a:r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lvl="2" eaLnBrk="1" hangingPunct="1"/>
            <a:r>
              <a:rPr lang="fr-FR" altLang="fr-FR" sz="1800" dirty="0"/>
              <a:t>Développer les interventions dans les écoles</a:t>
            </a:r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lvl="2" eaLnBrk="1" hangingPunct="1"/>
            <a:r>
              <a:rPr lang="fr-FR" altLang="fr-FR" sz="1800" dirty="0"/>
              <a:t>Animer les tables extérieures</a:t>
            </a:r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lvl="2" eaLnBrk="1" hangingPunct="1"/>
            <a:r>
              <a:rPr lang="fr-FR" altLang="fr-FR" sz="1800" dirty="0"/>
              <a:t>Maintien du créneau France Travail / </a:t>
            </a:r>
            <a:r>
              <a:rPr lang="fr-FR" altLang="fr-FR" sz="1800" dirty="0" err="1"/>
              <a:t>Centr’Alp</a:t>
            </a: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8860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12A98F-1600-313F-F5C2-CD911D39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4400" dirty="0">
                <a:solidFill>
                  <a:schemeClr val="bg1"/>
                </a:solidFill>
              </a:rPr>
              <a:t>PERSPECTIVES </a:t>
            </a:r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2026/2027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584EF8-A413-F553-A2EC-D79FC17EE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altLang="fr-FR" sz="2000" b="1" dirty="0"/>
          </a:p>
          <a:p>
            <a:pPr marL="0" indent="0" algn="ctr">
              <a:buNone/>
            </a:pPr>
            <a:r>
              <a:rPr lang="fr-FR" altLang="fr-FR" sz="2000" b="1" dirty="0"/>
              <a:t>2</a:t>
            </a:r>
            <a:r>
              <a:rPr lang="fr-FR" altLang="fr-FR" sz="2000" b="1" baseline="30000" dirty="0"/>
              <a:t>e</a:t>
            </a:r>
            <a:r>
              <a:rPr lang="fr-FR" altLang="fr-FR" sz="2000" b="1" dirty="0"/>
              <a:t> AXE:</a:t>
            </a:r>
            <a:r>
              <a:rPr lang="fr-FR" altLang="fr-FR" sz="2000" dirty="0"/>
              <a:t> </a:t>
            </a:r>
            <a:r>
              <a:rPr lang="fr-FR" altLang="fr-FR" sz="2000" b="1" dirty="0"/>
              <a:t>DÉVELOPPEMENT</a:t>
            </a:r>
          </a:p>
          <a:p>
            <a:pPr marL="0" indent="0">
              <a:buNone/>
            </a:pPr>
            <a:endParaRPr lang="fr-FR" altLang="fr-FR" sz="2000" b="1" dirty="0"/>
          </a:p>
          <a:p>
            <a:pPr lvl="1" eaLnBrk="1" hangingPunct="1"/>
            <a:r>
              <a:rPr lang="fr-FR" altLang="fr-FR" sz="2000" b="1" dirty="0"/>
              <a:t>Développement du Ping féminin</a:t>
            </a:r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lvl="2" eaLnBrk="1" hangingPunct="1"/>
            <a:r>
              <a:rPr lang="fr-FR" altLang="fr-FR" sz="2000" dirty="0"/>
              <a:t>Journée « Ramène ta maman »</a:t>
            </a:r>
          </a:p>
          <a:p>
            <a:pPr marL="914400" lvl="2" indent="0" eaLnBrk="1" hangingPunct="1">
              <a:buNone/>
            </a:pPr>
            <a:endParaRPr lang="fr-FR" altLang="fr-FR" sz="2000" dirty="0"/>
          </a:p>
          <a:p>
            <a:pPr lvl="2" eaLnBrk="1" hangingPunct="1"/>
            <a:r>
              <a:rPr lang="fr-FR" altLang="fr-FR" sz="2000" dirty="0"/>
              <a:t>Regroupement départemental féminin</a:t>
            </a:r>
          </a:p>
          <a:p>
            <a:pPr marL="914400" lvl="2" indent="0" eaLnBrk="1" hangingPunct="1">
              <a:buNone/>
            </a:pPr>
            <a:endParaRPr lang="fr-FR" altLang="fr-FR" sz="2000" dirty="0"/>
          </a:p>
          <a:p>
            <a:pPr lvl="2" eaLnBrk="1" hangingPunct="1"/>
            <a:r>
              <a:rPr lang="fr-FR" altLang="fr-FR" sz="2000" dirty="0"/>
              <a:t>Créneau féminin</a:t>
            </a:r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marL="0" indent="0">
              <a:buNone/>
            </a:pPr>
            <a:endParaRPr lang="fr-FR" altLang="fr-FR" sz="20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044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3EE6D-7761-1A74-1AE2-1293D3F9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4400" dirty="0">
                <a:solidFill>
                  <a:schemeClr val="bg1"/>
                </a:solidFill>
              </a:rPr>
              <a:t>PERSPECTIVES </a:t>
            </a:r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2026/2027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A4D184-C5F3-6641-E839-9B5767C15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altLang="fr-FR" sz="2000" b="1" dirty="0"/>
          </a:p>
          <a:p>
            <a:pPr marL="0" indent="0" algn="ctr">
              <a:buNone/>
            </a:pPr>
            <a:r>
              <a:rPr lang="fr-FR" altLang="fr-FR" sz="2000" b="1" dirty="0"/>
              <a:t>2</a:t>
            </a:r>
            <a:r>
              <a:rPr lang="fr-FR" altLang="fr-FR" sz="2000" b="1" baseline="30000" dirty="0"/>
              <a:t>e</a:t>
            </a:r>
            <a:r>
              <a:rPr lang="fr-FR" altLang="fr-FR" sz="2000" b="1" dirty="0"/>
              <a:t> AXE:</a:t>
            </a:r>
            <a:r>
              <a:rPr lang="fr-FR" altLang="fr-FR" sz="2000" dirty="0"/>
              <a:t> </a:t>
            </a:r>
            <a:r>
              <a:rPr lang="fr-FR" altLang="fr-FR" sz="2000" b="1" dirty="0"/>
              <a:t>DÉVELOPPEMENT</a:t>
            </a:r>
          </a:p>
          <a:p>
            <a:pPr marL="457200" lvl="1" indent="0" eaLnBrk="1" hangingPunct="1">
              <a:buNone/>
            </a:pPr>
            <a:r>
              <a:rPr lang="fr-FR" altLang="fr-FR" sz="2000" b="1" dirty="0"/>
              <a:t>Organisation de compétitions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fr-FR" altLang="fr-FR" sz="1800" dirty="0"/>
              <a:t>Tournoi </a:t>
            </a:r>
            <a:r>
              <a:rPr lang="fr-FR" altLang="fr-FR" sz="1800" dirty="0" err="1"/>
              <a:t>FreePing</a:t>
            </a:r>
            <a:r>
              <a:rPr lang="fr-FR" altLang="fr-FR" sz="1800" dirty="0"/>
              <a:t>: tournoi national en extérieur samedi 5 septembre à Moirans</a:t>
            </a:r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lvl="2" eaLnBrk="1" hangingPunct="1"/>
            <a:r>
              <a:rPr lang="fr-FR" altLang="fr-FR" sz="1800" dirty="0"/>
              <a:t>Tournoi National B les 26 et 27 septembre 2026 à l’Arcade</a:t>
            </a:r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lvl="2" eaLnBrk="1" hangingPunct="1"/>
            <a:r>
              <a:rPr lang="fr-FR" altLang="fr-FR" sz="1800" dirty="0"/>
              <a:t>Demandes d’organisations au niveau départemental : finales départementales par classement, </a:t>
            </a:r>
            <a:r>
              <a:rPr lang="fr-FR" altLang="fr-FR" sz="1800" dirty="0" err="1"/>
              <a:t>Match’Ping</a:t>
            </a: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lvl="2" eaLnBrk="1" hangingPunct="1"/>
            <a:r>
              <a:rPr lang="fr-FR" altLang="fr-FR" sz="1800" dirty="0"/>
              <a:t>Demandes d’organisations au niveau régional: Coupe et critérium vétéran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0450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0">
            <a:extLst>
              <a:ext uri="{FF2B5EF4-FFF2-40B4-BE49-F238E27FC236}">
                <a16:creationId xmlns:a16="http://schemas.microsoft.com/office/drawing/2014/main" id="{77885A90-92C3-4DC0-ABD6-FEC911B61B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51275" y="4437063"/>
            <a:ext cx="4427538" cy="831850"/>
          </a:xfrm>
          <a:noFill/>
        </p:spPr>
        <p:txBody>
          <a:bodyPr anchor="ctr"/>
          <a:lstStyle/>
          <a:p>
            <a:pPr eaLnBrk="1" hangingPunct="1"/>
            <a:r>
              <a:rPr lang="es-UY" altLang="fr-FR" sz="3600" b="1" dirty="0">
                <a:solidFill>
                  <a:schemeClr val="bg1"/>
                </a:solidFill>
              </a:rPr>
              <a:t>Centr’Isère Tennis de Table</a:t>
            </a:r>
            <a:endParaRPr lang="es-ES" altLang="fr-FR" sz="3600" b="1" dirty="0">
              <a:solidFill>
                <a:schemeClr val="bg1"/>
              </a:solidFill>
            </a:endParaRPr>
          </a:p>
        </p:txBody>
      </p:sp>
      <p:sp>
        <p:nvSpPr>
          <p:cNvPr id="2051" name="Rectangle 122">
            <a:extLst>
              <a:ext uri="{FF2B5EF4-FFF2-40B4-BE49-F238E27FC236}">
                <a16:creationId xmlns:a16="http://schemas.microsoft.com/office/drawing/2014/main" id="{8A4FAF4D-2006-48D3-97FD-810B9719E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5446713"/>
            <a:ext cx="396081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UY" altLang="fr-FR" b="1">
                <a:solidFill>
                  <a:schemeClr val="bg1"/>
                </a:solidFill>
              </a:rPr>
              <a:t>CITT</a:t>
            </a:r>
            <a:endParaRPr lang="es-ES" altLang="fr-FR" b="1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ECC0BDA-7FD6-42EE-96FF-C170E98A512F}"/>
              </a:ext>
            </a:extLst>
          </p:cNvPr>
          <p:cNvSpPr txBox="1"/>
          <p:nvPr/>
        </p:nvSpPr>
        <p:spPr>
          <a:xfrm>
            <a:off x="1979712" y="931965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ASSEMBLÉE GÉNÉRALE SAISON 2025 -2026</a:t>
            </a:r>
          </a:p>
          <a:p>
            <a:pPr algn="ctr"/>
            <a:r>
              <a:rPr lang="fr-FR" sz="3200" dirty="0"/>
              <a:t>Rapport moral</a:t>
            </a:r>
          </a:p>
        </p:txBody>
      </p:sp>
    </p:spTree>
    <p:extLst>
      <p:ext uri="{BB962C8B-B14F-4D97-AF65-F5344CB8AC3E}">
        <p14:creationId xmlns:p14="http://schemas.microsoft.com/office/powerpoint/2010/main" val="103654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001B6-A30F-D17B-5819-1DEE7F120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62" y="45720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sz="4400" dirty="0">
                <a:solidFill>
                  <a:schemeClr val="bg1"/>
                </a:solidFill>
              </a:rPr>
              <a:t>PERSPECTIVES (suite) </a:t>
            </a:r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2026/2027</a:t>
            </a:r>
            <a:br>
              <a:rPr lang="fr-FR" altLang="fr-FR" sz="4400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7FA763-E822-9D03-6513-C9EFA563F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 eaLnBrk="1" hangingPunct="1">
              <a:buNone/>
            </a:pPr>
            <a:endParaRPr lang="fr-FR" altLang="fr-FR" sz="2000" b="1" dirty="0"/>
          </a:p>
          <a:p>
            <a:pPr marL="457200" lvl="1" indent="0" algn="ctr" eaLnBrk="1" hangingPunct="1">
              <a:buNone/>
            </a:pPr>
            <a:r>
              <a:rPr lang="fr-FR" altLang="fr-FR" sz="2000" b="1" dirty="0"/>
              <a:t>3</a:t>
            </a:r>
            <a:r>
              <a:rPr lang="fr-FR" altLang="fr-FR" sz="2000" b="1" baseline="30000" dirty="0"/>
              <a:t>e</a:t>
            </a:r>
            <a:r>
              <a:rPr lang="fr-FR" altLang="fr-FR" sz="2000" b="1" dirty="0"/>
              <a:t> AXE: CITOYEN</a:t>
            </a:r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marL="457200" lvl="1" indent="0" eaLnBrk="1" hangingPunct="1">
              <a:buNone/>
            </a:pPr>
            <a:endParaRPr lang="fr-FR" altLang="fr-FR" sz="2000" b="1" dirty="0"/>
          </a:p>
          <a:p>
            <a:pPr lvl="2" eaLnBrk="1" hangingPunct="1"/>
            <a:r>
              <a:rPr lang="fr-FR" altLang="fr-FR" sz="1800" dirty="0"/>
              <a:t>Du stade vers l’emploi : poursuite de l’intégration de demandeurs d’emploi au créneau de </a:t>
            </a:r>
            <a:r>
              <a:rPr lang="fr-FR" altLang="fr-FR" sz="1800" dirty="0" err="1"/>
              <a:t>Centr’Alp</a:t>
            </a: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fr-FR" altLang="fr-FR" sz="1800" dirty="0"/>
              <a:t>Tournoi 2 raquettes pour le Téléthon</a:t>
            </a:r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5812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001B6-A30F-D17B-5819-1DEE7F120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62" y="45720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sz="4400" dirty="0">
                <a:solidFill>
                  <a:schemeClr val="bg1"/>
                </a:solidFill>
              </a:rPr>
              <a:t>PERSPECTIVES (suite) </a:t>
            </a:r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2026/2027</a:t>
            </a:r>
            <a:br>
              <a:rPr lang="fr-FR" altLang="fr-FR" sz="4400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7FA763-E822-9D03-6513-C9EFA563F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 eaLnBrk="1" hangingPunct="1">
              <a:buNone/>
            </a:pPr>
            <a:endParaRPr lang="fr-FR" altLang="fr-FR" sz="2000" b="1" dirty="0"/>
          </a:p>
          <a:p>
            <a:pPr marL="457200" lvl="1" indent="0" algn="ctr" eaLnBrk="1" hangingPunct="1">
              <a:buNone/>
            </a:pPr>
            <a:endParaRPr lang="fr-FR" altLang="fr-FR" sz="2000" b="1" dirty="0"/>
          </a:p>
          <a:p>
            <a:pPr marL="457200" lvl="1" indent="0" algn="ctr" eaLnBrk="1" hangingPunct="1">
              <a:buNone/>
            </a:pPr>
            <a:endParaRPr lang="fr-FR" altLang="fr-FR" sz="2000" b="1" dirty="0"/>
          </a:p>
          <a:p>
            <a:pPr marL="457200" lvl="1" indent="0" algn="ctr" eaLnBrk="1" hangingPunct="1">
              <a:buNone/>
            </a:pPr>
            <a:endParaRPr lang="fr-FR" altLang="fr-FR" sz="2000" b="1" dirty="0"/>
          </a:p>
          <a:p>
            <a:pPr marL="457200" lvl="1" indent="0" algn="ctr" eaLnBrk="1" hangingPunct="1">
              <a:buNone/>
            </a:pPr>
            <a:endParaRPr lang="fr-FR" altLang="fr-FR" sz="2000" b="1" dirty="0"/>
          </a:p>
          <a:p>
            <a:pPr marL="457200" lvl="1" indent="0" algn="ctr" eaLnBrk="1" hangingPunct="1">
              <a:buNone/>
            </a:pPr>
            <a:r>
              <a:rPr lang="fr-FR" altLang="fr-FR" sz="2000" b="1" dirty="0"/>
              <a:t>… ET L’ÉCRITURE DU NOUVEAU PROJET DU CLUB</a:t>
            </a:r>
            <a:endParaRPr lang="fr-FR" altLang="fr-FR" sz="1800" dirty="0"/>
          </a:p>
          <a:p>
            <a:pPr marL="914400" lvl="2" indent="0" eaLnBrk="1" hangingPunct="1">
              <a:buNone/>
            </a:pPr>
            <a:endParaRPr lang="fr-FR" altLang="fr-FR" sz="18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5560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>
            <a:extLst>
              <a:ext uri="{FF2B5EF4-FFF2-40B4-BE49-F238E27FC236}">
                <a16:creationId xmlns:a16="http://schemas.microsoft.com/office/drawing/2014/main" id="{02AE5C7B-8715-4816-8434-94C9F645C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 </a:t>
            </a:r>
          </a:p>
        </p:txBody>
      </p:sp>
      <p:sp>
        <p:nvSpPr>
          <p:cNvPr id="5123" name="Espace réservé du contenu 2">
            <a:extLst>
              <a:ext uri="{FF2B5EF4-FFF2-40B4-BE49-F238E27FC236}">
                <a16:creationId xmlns:a16="http://schemas.microsoft.com/office/drawing/2014/main" id="{F06C2ABB-0F75-40AF-AF28-B64D27F21D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eaLnBrk="1" hangingPunct="1"/>
            <a:endParaRPr lang="fr-FR" altLang="fr-FR" sz="1800" dirty="0"/>
          </a:p>
          <a:p>
            <a:pPr lvl="1" eaLnBrk="1" hangingPunct="1"/>
            <a:endParaRPr lang="fr-FR" altLang="fr-FR" sz="1400" dirty="0"/>
          </a:p>
          <a:p>
            <a:pPr marL="457200" lvl="1" indent="0" eaLnBrk="1" hangingPunct="1">
              <a:buNone/>
            </a:pPr>
            <a:endParaRPr lang="fr-FR" altLang="fr-FR" sz="1400" dirty="0"/>
          </a:p>
          <a:p>
            <a:pPr marL="457200" lvl="1" indent="0" eaLnBrk="1" hangingPunct="1">
              <a:buNone/>
            </a:pPr>
            <a:endParaRPr lang="fr-FR" altLang="fr-FR" sz="1400" dirty="0"/>
          </a:p>
          <a:p>
            <a:pPr lvl="1" eaLnBrk="1" hangingPunct="1"/>
            <a:endParaRPr lang="fr-FR" altLang="fr-FR" sz="1400" dirty="0"/>
          </a:p>
          <a:p>
            <a:pPr lvl="1" eaLnBrk="1" hangingPunct="1"/>
            <a:r>
              <a:rPr lang="fr-FR" altLang="fr-FR" dirty="0"/>
              <a:t>Départs: </a:t>
            </a:r>
            <a:r>
              <a:rPr lang="fr-FR" altLang="fr-FR" sz="2400" dirty="0"/>
              <a:t>Diego et Mathieu BÉATRIX</a:t>
            </a:r>
          </a:p>
          <a:p>
            <a:pPr marL="914400" lvl="2" indent="0" eaLnBrk="1" hangingPunct="1">
              <a:buNone/>
            </a:pPr>
            <a:endParaRPr lang="fr-FR" altLang="fr-FR" dirty="0"/>
          </a:p>
          <a:p>
            <a:pPr lvl="1" eaLnBrk="1" hangingPunct="1"/>
            <a:r>
              <a:rPr lang="fr-FR" altLang="fr-FR" dirty="0"/>
              <a:t>Arrivées</a:t>
            </a:r>
          </a:p>
          <a:p>
            <a:pPr lvl="2" eaLnBrk="1" hangingPunct="1"/>
            <a:r>
              <a:rPr lang="fr-FR" altLang="fr-FR" dirty="0"/>
              <a:t>Oscar KREMAN (Varces Vif TT)</a:t>
            </a:r>
          </a:p>
          <a:p>
            <a:pPr lvl="2" eaLnBrk="1" hangingPunct="1"/>
            <a:r>
              <a:rPr lang="fr-FR" altLang="fr-FR" dirty="0"/>
              <a:t>Killian SUARD (Saint Blaise TT)</a:t>
            </a:r>
          </a:p>
          <a:p>
            <a:pPr lvl="2" eaLnBrk="1" hangingPunct="1"/>
            <a:r>
              <a:rPr lang="fr-FR" altLang="fr-FR" dirty="0"/>
              <a:t>Léo DOUCET (Saint Blaise TT)</a:t>
            </a:r>
          </a:p>
          <a:p>
            <a:pPr marL="914400" lvl="2" indent="0" eaLnBrk="1" hangingPunct="1">
              <a:buNone/>
            </a:pPr>
            <a:endParaRPr lang="fr-FR" altLang="fr-FR" dirty="0"/>
          </a:p>
          <a:p>
            <a:pPr lvl="1" eaLnBrk="1" hangingPunct="1"/>
            <a:endParaRPr lang="fr-FR" altLang="fr-FR" dirty="0"/>
          </a:p>
          <a:p>
            <a:pPr marL="457200" lvl="1" indent="0" eaLnBrk="1" hangingPunct="1">
              <a:buNone/>
            </a:pPr>
            <a:endParaRPr lang="fr-FR" altLang="fr-FR" sz="1400" dirty="0"/>
          </a:p>
          <a:p>
            <a:pPr lvl="1" eaLnBrk="1" hangingPunct="1"/>
            <a:endParaRPr lang="fr-FR" altLang="fr-FR" sz="1400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519AD00-698D-4C56-9493-0FC349335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LES MOUVEMENTS</a:t>
            </a:r>
          </a:p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D’INTERSAISON</a:t>
            </a:r>
          </a:p>
        </p:txBody>
      </p:sp>
    </p:spTree>
    <p:extLst>
      <p:ext uri="{BB962C8B-B14F-4D97-AF65-F5344CB8AC3E}">
        <p14:creationId xmlns:p14="http://schemas.microsoft.com/office/powerpoint/2010/main" val="19564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>
            <a:extLst>
              <a:ext uri="{FF2B5EF4-FFF2-40B4-BE49-F238E27FC236}">
                <a16:creationId xmlns:a16="http://schemas.microsoft.com/office/drawing/2014/main" id="{02AE5C7B-8715-4816-8434-94C9F645C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 </a:t>
            </a:r>
          </a:p>
        </p:txBody>
      </p:sp>
      <p:sp>
        <p:nvSpPr>
          <p:cNvPr id="5123" name="Espace réservé du contenu 2">
            <a:extLst>
              <a:ext uri="{FF2B5EF4-FFF2-40B4-BE49-F238E27FC236}">
                <a16:creationId xmlns:a16="http://schemas.microsoft.com/office/drawing/2014/main" id="{F06C2ABB-0F75-40AF-AF28-B64D27F21D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eaLnBrk="1" hangingPunct="1"/>
            <a:endParaRPr lang="fr-FR" altLang="fr-FR" sz="1800" dirty="0"/>
          </a:p>
          <a:p>
            <a:pPr lvl="1" eaLnBrk="1" hangingPunct="1"/>
            <a:endParaRPr lang="fr-FR" altLang="fr-FR" sz="1400" dirty="0"/>
          </a:p>
          <a:p>
            <a:pPr lvl="1" eaLnBrk="1" hangingPunct="1"/>
            <a:endParaRPr lang="fr-FR" altLang="fr-FR" sz="1400" dirty="0"/>
          </a:p>
          <a:p>
            <a:pPr marL="457200" lvl="1" indent="0" eaLnBrk="1" hangingPunct="1">
              <a:buNone/>
            </a:pPr>
            <a:endParaRPr lang="fr-FR" altLang="fr-FR" sz="2000" dirty="0"/>
          </a:p>
          <a:p>
            <a:pPr lvl="1" eaLnBrk="1" hangingPunct="1"/>
            <a:r>
              <a:rPr lang="fr-FR" altLang="fr-FR" sz="2000" dirty="0"/>
              <a:t>Participer aux animations (buvette, installation, rangement)</a:t>
            </a:r>
          </a:p>
          <a:p>
            <a:pPr lvl="1" eaLnBrk="1" hangingPunct="1"/>
            <a:r>
              <a:rPr lang="fr-FR" altLang="fr-FR" sz="2000" dirty="0"/>
              <a:t>Gérer la relation avec nos sponsors et rechercher de nouveaux sponsors ou donateurs</a:t>
            </a:r>
          </a:p>
          <a:p>
            <a:pPr lvl="1" eaLnBrk="1" hangingPunct="1"/>
            <a:r>
              <a:rPr lang="fr-FR" altLang="fr-FR" sz="2000" dirty="0"/>
              <a:t>Sponsoriser ou être donateur</a:t>
            </a:r>
          </a:p>
          <a:p>
            <a:pPr lvl="1" eaLnBrk="1" hangingPunct="1"/>
            <a:r>
              <a:rPr lang="fr-FR" altLang="fr-FR" sz="2000" dirty="0"/>
              <a:t>S’engager au CA pour participer à la vie du club et à la mise en œuvre d’un ou plusieurs projets</a:t>
            </a:r>
          </a:p>
          <a:p>
            <a:pPr lvl="1" eaLnBrk="1" hangingPunct="1"/>
            <a:endParaRPr lang="fr-FR" altLang="fr-FR" sz="1400" dirty="0"/>
          </a:p>
          <a:p>
            <a:pPr marL="457200" lvl="1" indent="0" eaLnBrk="1" hangingPunct="1">
              <a:buNone/>
            </a:pPr>
            <a:endParaRPr lang="fr-FR" altLang="fr-FR" sz="1800" b="1" dirty="0">
              <a:solidFill>
                <a:srgbClr val="FF0000"/>
              </a:solidFill>
            </a:endParaRPr>
          </a:p>
          <a:p>
            <a:pPr marL="457200" lvl="1" indent="0" eaLnBrk="1" hangingPunct="1">
              <a:buNone/>
            </a:pPr>
            <a:r>
              <a:rPr lang="fr-FR" altLang="fr-FR" sz="1800" b="1" dirty="0">
                <a:solidFill>
                  <a:srgbClr val="FF0000"/>
                </a:solidFill>
              </a:rPr>
              <a:t>Rapport moral voté à l’unanimité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519AD00-698D-4C56-9493-0FC349335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COMMENT NOUS AIDER</a:t>
            </a:r>
          </a:p>
        </p:txBody>
      </p:sp>
    </p:spTree>
    <p:extLst>
      <p:ext uri="{BB962C8B-B14F-4D97-AF65-F5344CB8AC3E}">
        <p14:creationId xmlns:p14="http://schemas.microsoft.com/office/powerpoint/2010/main" val="85836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A1E6E81E-41D1-4C15-84AA-D0C317993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REMERCIEMENTS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942E28-FBB3-2CCD-E47C-6CB0D7443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812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REMERCIEMENTS</a:t>
            </a:r>
            <a:endParaRPr lang="fr-FR" altLang="fr-FR" dirty="0">
              <a:solidFill>
                <a:schemeClr val="bg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C74F696-7BDE-528F-B054-E4732C613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3274680"/>
            <a:ext cx="1990161" cy="1749165"/>
          </a:xfrm>
          <a:prstGeom prst="rect">
            <a:avLst/>
          </a:prstGeom>
        </p:spPr>
      </p:pic>
      <p:pic>
        <p:nvPicPr>
          <p:cNvPr id="1026" name="Picture 2" descr="Comité de l'Isère de tennis de table | Voiron">
            <a:extLst>
              <a:ext uri="{FF2B5EF4-FFF2-40B4-BE49-F238E27FC236}">
                <a16:creationId xmlns:a16="http://schemas.microsoft.com/office/drawing/2014/main" id="{25D45D77-176E-9CDA-E614-A56DBB5E4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05064"/>
            <a:ext cx="2535570" cy="181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A37DA46-39AB-295D-A18C-388073BEBDF0}"/>
              </a:ext>
            </a:extLst>
          </p:cNvPr>
          <p:cNvSpPr txBox="1"/>
          <p:nvPr/>
        </p:nvSpPr>
        <p:spPr>
          <a:xfrm>
            <a:off x="1043608" y="2003530"/>
            <a:ext cx="7416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Aux partenaires de l’écosystème fédéral (kit de communication, affectation d’organisation, indemnités de tables, formation …)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A6FE79E-EDA4-2F2C-F5C8-E89E38396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03" y="3628213"/>
            <a:ext cx="2855821" cy="75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A1E6E81E-41D1-4C15-84AA-D0C317993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REMERCIEMENTS</a:t>
            </a:r>
          </a:p>
        </p:txBody>
      </p:sp>
      <p:pic>
        <p:nvPicPr>
          <p:cNvPr id="6147" name="Picture 2">
            <a:extLst>
              <a:ext uri="{FF2B5EF4-FFF2-40B4-BE49-F238E27FC236}">
                <a16:creationId xmlns:a16="http://schemas.microsoft.com/office/drawing/2014/main" id="{711BE505-78D4-465C-A7AB-EBB6F45E7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294" y="3893619"/>
            <a:ext cx="338613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0942E28-FBB3-2CCD-E47C-6CB0D7443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812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REMERCIEMENTS</a:t>
            </a:r>
            <a:endParaRPr lang="fr-FR" altLang="fr-FR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11A757F-E005-AE81-25D8-B37E4617F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938" y="2586114"/>
            <a:ext cx="2800741" cy="12860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6667B5-A1DA-341B-26B0-475640F79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3977538"/>
            <a:ext cx="2838450" cy="16097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AE5E10A-A26F-41FA-2781-C886A65C4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00" y="2531740"/>
            <a:ext cx="2733675" cy="16764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3A36B45-BCE4-A698-559D-47F1172AEB29}"/>
              </a:ext>
            </a:extLst>
          </p:cNvPr>
          <p:cNvSpPr txBox="1"/>
          <p:nvPr/>
        </p:nvSpPr>
        <p:spPr>
          <a:xfrm>
            <a:off x="1043608" y="2003530"/>
            <a:ext cx="7416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Aux partenaires institutionnels (aide à l’emploi, Projet Sportif Fédéral, </a:t>
            </a:r>
            <a:r>
              <a:rPr lang="fr-FR" dirty="0" err="1"/>
              <a:t>Pass’Sport</a:t>
            </a:r>
            <a:r>
              <a:rPr lang="fr-FR" dirty="0"/>
              <a:t>, Carte région, carte Tattoo, formation …)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83079AE-1880-1FFB-34F9-3BC66D52E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731" y="5010911"/>
            <a:ext cx="2222392" cy="12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5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A1E6E81E-41D1-4C15-84AA-D0C317993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REMERCIEMENTS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942E28-FBB3-2CCD-E47C-6CB0D7443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812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REMERCIEMENTS</a:t>
            </a:r>
            <a:endParaRPr lang="fr-FR" altLang="fr-FR" dirty="0">
              <a:solidFill>
                <a:schemeClr val="bg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D328C3-1AA5-6479-F909-6074B3898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068960"/>
            <a:ext cx="1457325" cy="143827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7D87274-F03E-6174-FB3C-F4DC264C36FA}"/>
              </a:ext>
            </a:extLst>
          </p:cNvPr>
          <p:cNvSpPr txBox="1"/>
          <p:nvPr/>
        </p:nvSpPr>
        <p:spPr>
          <a:xfrm>
            <a:off x="1043608" y="2003530"/>
            <a:ext cx="741682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Aux partenaires pour le matériel</a:t>
            </a:r>
          </a:p>
          <a:p>
            <a:pPr algn="ctr"/>
            <a:r>
              <a:rPr lang="fr-FR" dirty="0"/>
              <a:t>(réduction de groupe, avantages clubs)</a:t>
            </a:r>
          </a:p>
        </p:txBody>
      </p:sp>
      <p:pic>
        <p:nvPicPr>
          <p:cNvPr id="18435" name="Picture 3" descr="Misterping | Facebook">
            <a:extLst>
              <a:ext uri="{FF2B5EF4-FFF2-40B4-BE49-F238E27FC236}">
                <a16:creationId xmlns:a16="http://schemas.microsoft.com/office/drawing/2014/main" id="{C962BC0C-E2F8-99FD-DE65-AAA366644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29141"/>
            <a:ext cx="1899478" cy="189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71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A1E6E81E-41D1-4C15-84AA-D0C317993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REMERCIEMENTS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942E28-FBB3-2CCD-E47C-6CB0D7443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812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REMERCIEMENTS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34CB05A-B355-0850-208A-36D19FC6C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002314"/>
            <a:ext cx="1857634" cy="18766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85837EF-68D7-1C87-F639-7AB04CE5D073}"/>
              </a:ext>
            </a:extLst>
          </p:cNvPr>
          <p:cNvSpPr txBox="1"/>
          <p:nvPr/>
        </p:nvSpPr>
        <p:spPr>
          <a:xfrm>
            <a:off x="863588" y="1817204"/>
            <a:ext cx="74168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   Aux sponsors et donateurs</a:t>
            </a:r>
          </a:p>
        </p:txBody>
      </p:sp>
      <p:pic>
        <p:nvPicPr>
          <p:cNvPr id="3" name="Picture 1" descr="page1image13107200">
            <a:extLst>
              <a:ext uri="{FF2B5EF4-FFF2-40B4-BE49-F238E27FC236}">
                <a16:creationId xmlns:a16="http://schemas.microsoft.com/office/drawing/2014/main" id="{DF3216AF-36D0-2CEC-07B3-DCE5C3E0B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97" y="2278492"/>
            <a:ext cx="2268481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>
            <a:extLst>
              <a:ext uri="{FF2B5EF4-FFF2-40B4-BE49-F238E27FC236}">
                <a16:creationId xmlns:a16="http://schemas.microsoft.com/office/drawing/2014/main" id="{12EDA6C5-A61D-E6F2-2CED-FAE284BEC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129" y="3940179"/>
            <a:ext cx="3528392" cy="251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07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A1E6E81E-41D1-4C15-84AA-D0C317993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REMERCIEMENTS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B65138D-EF04-4C45-8447-AB400F25B890}"/>
              </a:ext>
            </a:extLst>
          </p:cNvPr>
          <p:cNvSpPr txBox="1"/>
          <p:nvPr/>
        </p:nvSpPr>
        <p:spPr>
          <a:xfrm>
            <a:off x="899592" y="220486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Aux mairies qui nous apportent leur soutien sur les plans logistique, financier et humain indispensable à la réussite de notre programme !!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DDABA7A5-9C7F-4CA8-9CF4-3768A8072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60687"/>
            <a:ext cx="2403066" cy="111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893CF933-9B87-4054-A901-175D68F75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62274"/>
            <a:ext cx="2592288" cy="115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9233DA32-8DAE-48C7-BCFE-4EBC5573D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32490"/>
            <a:ext cx="2861497" cy="132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62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0">
            <a:extLst>
              <a:ext uri="{FF2B5EF4-FFF2-40B4-BE49-F238E27FC236}">
                <a16:creationId xmlns:a16="http://schemas.microsoft.com/office/drawing/2014/main" id="{72688B70-254C-C980-59F6-78F0EA28522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35375" y="3892550"/>
            <a:ext cx="4427538" cy="1192213"/>
          </a:xfrm>
        </p:spPr>
        <p:txBody>
          <a:bodyPr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altLang="fr-FR" sz="3200" b="1" dirty="0">
                <a:solidFill>
                  <a:schemeClr val="tx1"/>
                </a:solidFill>
                <a:latin typeface="Cambria" panose="02040503050406030204" pitchFamily="18" charset="0"/>
                <a:cs typeface="Calibri" panose="020F0502020204030204" pitchFamily="34" charset="0"/>
              </a:rPr>
              <a:t>RAPPORT SPORTIF </a:t>
            </a:r>
            <a:br>
              <a:rPr lang="fr-FR" altLang="fr-FR" sz="3200" b="1" dirty="0">
                <a:solidFill>
                  <a:schemeClr val="tx1"/>
                </a:solidFill>
                <a:latin typeface="Cambria" panose="02040503050406030204" pitchFamily="18" charset="0"/>
                <a:cs typeface="Calibri" panose="020F0502020204030204" pitchFamily="34" charset="0"/>
              </a:rPr>
            </a:br>
            <a:r>
              <a:rPr lang="fr-FR" altLang="fr-FR" sz="3200" b="1" dirty="0">
                <a:solidFill>
                  <a:schemeClr val="tx1"/>
                </a:solidFill>
                <a:latin typeface="Cambria" panose="02040503050406030204" pitchFamily="18" charset="0"/>
                <a:cs typeface="Calibri" panose="020F0502020204030204" pitchFamily="34" charset="0"/>
              </a:rPr>
              <a:t>SAISON 2025/2026</a:t>
            </a:r>
            <a:endParaRPr lang="fr-FR" altLang="fr-FR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1" name="Rectangle 122">
            <a:extLst>
              <a:ext uri="{FF2B5EF4-FFF2-40B4-BE49-F238E27FC236}">
                <a16:creationId xmlns:a16="http://schemas.microsoft.com/office/drawing/2014/main" id="{E3B0BB66-363A-78FC-5367-48B8ED1F7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5446713"/>
            <a:ext cx="396081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s-ES" altLang="fr-FR" sz="18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66B70A6-FC1E-4601-B2E0-AA78A788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BILAN SAISON 2025-2026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7D0A88F-49BA-35B2-DA46-4E0DEB2D0E78}"/>
              </a:ext>
            </a:extLst>
          </p:cNvPr>
          <p:cNvSpPr txBox="1"/>
          <p:nvPr/>
        </p:nvSpPr>
        <p:spPr>
          <a:xfrm>
            <a:off x="395536" y="1837204"/>
            <a:ext cx="6796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Positionnement du club en Isère (nombre de licenciés)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45C70BF-720E-3113-9E6B-2EED17DF2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471796"/>
              </p:ext>
            </p:extLst>
          </p:nvPr>
        </p:nvGraphicFramePr>
        <p:xfrm>
          <a:off x="1562100" y="2520950"/>
          <a:ext cx="6394276" cy="27802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799">
                  <a:extLst>
                    <a:ext uri="{9D8B030D-6E8A-4147-A177-3AD203B41FA5}">
                      <a16:colId xmlns:a16="http://schemas.microsoft.com/office/drawing/2014/main" val="1391947808"/>
                    </a:ext>
                  </a:extLst>
                </a:gridCol>
                <a:gridCol w="2275275">
                  <a:extLst>
                    <a:ext uri="{9D8B030D-6E8A-4147-A177-3AD203B41FA5}">
                      <a16:colId xmlns:a16="http://schemas.microsoft.com/office/drawing/2014/main" val="1969250373"/>
                    </a:ext>
                  </a:extLst>
                </a:gridCol>
                <a:gridCol w="736212">
                  <a:extLst>
                    <a:ext uri="{9D8B030D-6E8A-4147-A177-3AD203B41FA5}">
                      <a16:colId xmlns:a16="http://schemas.microsoft.com/office/drawing/2014/main" val="396746898"/>
                    </a:ext>
                  </a:extLst>
                </a:gridCol>
                <a:gridCol w="875838">
                  <a:extLst>
                    <a:ext uri="{9D8B030D-6E8A-4147-A177-3AD203B41FA5}">
                      <a16:colId xmlns:a16="http://schemas.microsoft.com/office/drawing/2014/main" val="557092098"/>
                    </a:ext>
                  </a:extLst>
                </a:gridCol>
                <a:gridCol w="875838">
                  <a:extLst>
                    <a:ext uri="{9D8B030D-6E8A-4147-A177-3AD203B41FA5}">
                      <a16:colId xmlns:a16="http://schemas.microsoft.com/office/drawing/2014/main" val="2543522951"/>
                    </a:ext>
                  </a:extLst>
                </a:gridCol>
                <a:gridCol w="1250314">
                  <a:extLst>
                    <a:ext uri="{9D8B030D-6E8A-4147-A177-3AD203B41FA5}">
                      <a16:colId xmlns:a16="http://schemas.microsoft.com/office/drawing/2014/main" val="1337023606"/>
                    </a:ext>
                  </a:extLst>
                </a:gridCol>
              </a:tblGrid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CLUB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-juin 2026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juin-25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juin-24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510528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1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TT LA TRONCHE MEYLAN GRENOBLE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524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6691714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2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GRESIVAUDAN BELLEDONNE TT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325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7657830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3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TT SEYSSINOIS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229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3843695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4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TT BOURGOIN JALLIEU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214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82446832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5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CENTR'ISERE TT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187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190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136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7568125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6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US ST EGREVE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185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9171394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7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TT GRESIVAUDAN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170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5672402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8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CAPTT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141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7193764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9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AL ECHIROLLES EYBENS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140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2071907"/>
                  </a:ext>
                </a:extLst>
              </a:tr>
              <a:tr h="2527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u="none" strike="noStrike">
                          <a:effectLst/>
                        </a:rPr>
                        <a:t>10</a:t>
                      </a:r>
                      <a:endParaRPr lang="fr-FR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VARCES VIF TT</a:t>
                      </a:r>
                      <a:endParaRPr lang="fr-F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140</a:t>
                      </a:r>
                      <a:endParaRPr lang="fr-FR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16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2553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383EB4BB-192D-9B45-46E3-0B6695536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138988" cy="1143000"/>
          </a:xfrm>
        </p:spPr>
        <p:txBody>
          <a:bodyPr/>
          <a:lstStyle/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Compétitions engagées</a:t>
            </a:r>
          </a:p>
        </p:txBody>
      </p:sp>
      <p:sp>
        <p:nvSpPr>
          <p:cNvPr id="3075" name="Espace réservé du contenu 2">
            <a:extLst>
              <a:ext uri="{FF2B5EF4-FFF2-40B4-BE49-F238E27FC236}">
                <a16:creationId xmlns:a16="http://schemas.microsoft.com/office/drawing/2014/main" id="{3C7E8045-7185-BFF8-B633-B50F9CF051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4475163" cy="4176712"/>
          </a:xfrm>
        </p:spPr>
        <p:txBody>
          <a:bodyPr/>
          <a:lstStyle/>
          <a:p>
            <a:pPr eaLnBrk="1" hangingPunct="1">
              <a:defRPr/>
            </a:pPr>
            <a:endParaRPr lang="fr-FR" altLang="fr-FR" sz="2400" dirty="0"/>
          </a:p>
          <a:p>
            <a:pPr eaLnBrk="1" hangingPunct="1">
              <a:defRPr/>
            </a:pPr>
            <a:r>
              <a:rPr lang="fr-FR" altLang="fr-FR" sz="2400" dirty="0"/>
              <a:t>Championnat par équipes</a:t>
            </a:r>
          </a:p>
          <a:p>
            <a:pPr eaLnBrk="1" hangingPunct="1">
              <a:defRPr/>
            </a:pPr>
            <a:r>
              <a:rPr lang="fr-FR" altLang="fr-FR" sz="2400" dirty="0"/>
              <a:t>Critérium</a:t>
            </a:r>
          </a:p>
          <a:p>
            <a:pPr eaLnBrk="1" hangingPunct="1">
              <a:defRPr/>
            </a:pPr>
            <a:r>
              <a:rPr lang="fr-FR" altLang="fr-FR" sz="2400" dirty="0"/>
              <a:t>Finale par classements</a:t>
            </a:r>
          </a:p>
          <a:p>
            <a:pPr eaLnBrk="1" hangingPunct="1">
              <a:defRPr/>
            </a:pPr>
            <a:r>
              <a:rPr lang="fr-FR" altLang="fr-FR" sz="2400" dirty="0"/>
              <a:t>Championnat vétérans</a:t>
            </a:r>
          </a:p>
          <a:p>
            <a:pPr eaLnBrk="1" hangingPunct="1">
              <a:defRPr/>
            </a:pPr>
            <a:r>
              <a:rPr lang="fr-FR" altLang="fr-FR" sz="2400" dirty="0"/>
              <a:t>Championnat D1 féminin</a:t>
            </a:r>
          </a:p>
          <a:p>
            <a:pPr eaLnBrk="1" hangingPunct="1">
              <a:defRPr/>
            </a:pPr>
            <a:r>
              <a:rPr lang="fr-FR" altLang="fr-FR" sz="2400" dirty="0"/>
              <a:t>Open 500</a:t>
            </a:r>
          </a:p>
          <a:p>
            <a:pPr eaLnBrk="1" hangingPunct="1">
              <a:defRPr/>
            </a:pPr>
            <a:r>
              <a:rPr lang="fr-FR" altLang="fr-FR" sz="2400" dirty="0"/>
              <a:t>Participation au championnat Individuel d’Isère</a:t>
            </a:r>
          </a:p>
          <a:p>
            <a:pPr eaLnBrk="1" hangingPunct="1">
              <a:defRPr/>
            </a:pPr>
            <a:r>
              <a:rPr lang="fr-FR" altLang="fr-FR" sz="2400" dirty="0"/>
              <a:t>Challenge des clubs formateurs</a:t>
            </a:r>
          </a:p>
          <a:p>
            <a:pPr marL="0" indent="0" eaLnBrk="1" hangingPunct="1">
              <a:buFontTx/>
              <a:buNone/>
              <a:defRPr/>
            </a:pPr>
            <a:endParaRPr lang="fr-FR" altLang="fr-FR" sz="2800" dirty="0"/>
          </a:p>
        </p:txBody>
      </p:sp>
      <p:sp>
        <p:nvSpPr>
          <p:cNvPr id="3076" name="Espace réservé du contenu 2">
            <a:extLst>
              <a:ext uri="{FF2B5EF4-FFF2-40B4-BE49-F238E27FC236}">
                <a16:creationId xmlns:a16="http://schemas.microsoft.com/office/drawing/2014/main" id="{C4E487D6-478A-70B0-0A83-B5F0D371D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1628775"/>
            <a:ext cx="381635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fr-FR" altLang="fr-FR" sz="2400"/>
          </a:p>
          <a:p>
            <a:pPr eaLnBrk="1" hangingPunct="1"/>
            <a:r>
              <a:rPr lang="fr-FR" altLang="fr-FR" sz="2400"/>
              <a:t>Championnat détente</a:t>
            </a:r>
          </a:p>
          <a:p>
            <a:pPr eaLnBrk="1" hangingPunct="1"/>
            <a:r>
              <a:rPr lang="fr-FR" altLang="fr-FR" sz="2400"/>
              <a:t>Les matchs Ping</a:t>
            </a:r>
          </a:p>
          <a:p>
            <a:pPr eaLnBrk="1" hangingPunct="1"/>
            <a:r>
              <a:rPr lang="fr-FR" altLang="fr-FR" sz="2400"/>
              <a:t>Master U10</a:t>
            </a:r>
          </a:p>
          <a:p>
            <a:pPr eaLnBrk="1" hangingPunct="1"/>
            <a:r>
              <a:rPr lang="fr-FR" altLang="fr-FR" sz="2400"/>
              <a:t>La coupe mixte</a:t>
            </a:r>
          </a:p>
          <a:p>
            <a:pPr eaLnBrk="1" hangingPunct="1"/>
            <a:r>
              <a:rPr lang="fr-FR" altLang="fr-FR" sz="2400"/>
              <a:t>Inter club</a:t>
            </a:r>
          </a:p>
          <a:p>
            <a:pPr eaLnBrk="1" hangingPunct="1"/>
            <a:r>
              <a:rPr lang="fr-FR" altLang="fr-FR" sz="2400"/>
              <a:t>Championnat de France</a:t>
            </a:r>
          </a:p>
          <a:p>
            <a:pPr eaLnBrk="1" hangingPunct="1"/>
            <a:r>
              <a:rPr lang="fr-FR" altLang="fr-FR" sz="2400"/>
              <a:t>Coupe vétérans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0D99A7B-6AF4-AE43-D7F5-962B1C57A6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274638"/>
            <a:ext cx="6119812" cy="1143000"/>
          </a:xfrm>
        </p:spPr>
        <p:txBody>
          <a:bodyPr/>
          <a:lstStyle/>
          <a:p>
            <a:r>
              <a:rPr lang="fr-FR" altLang="fr-FR" sz="4000">
                <a:solidFill>
                  <a:schemeClr val="bg1"/>
                </a:solidFill>
              </a:rPr>
              <a:t>Championnat par équipes</a:t>
            </a:r>
          </a:p>
        </p:txBody>
      </p:sp>
      <p:sp>
        <p:nvSpPr>
          <p:cNvPr id="22" name="Espace réservé du contenu 21">
            <a:extLst>
              <a:ext uri="{FF2B5EF4-FFF2-40B4-BE49-F238E27FC236}">
                <a16:creationId xmlns:a16="http://schemas.microsoft.com/office/drawing/2014/main" id="{F7D7D449-6D6F-01E7-5DCF-08307CB9B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7913"/>
            <a:ext cx="7931150" cy="3097212"/>
          </a:xfrm>
        </p:spPr>
        <p:txBody>
          <a:bodyPr/>
          <a:lstStyle/>
          <a:p>
            <a:pPr>
              <a:defRPr/>
            </a:pPr>
            <a:r>
              <a:rPr lang="fr-FR" sz="2400" dirty="0"/>
              <a:t>38 joueurs ont participé à au moins une journée durant les deux phases.</a:t>
            </a:r>
          </a:p>
          <a:p>
            <a:pPr>
              <a:defRPr/>
            </a:pPr>
            <a:r>
              <a:rPr lang="fr-FR" sz="2400" dirty="0"/>
              <a:t>8 équipes engagées 1</a:t>
            </a:r>
            <a:r>
              <a:rPr lang="fr-FR" sz="2400" baseline="30000" dirty="0"/>
              <a:t>ère</a:t>
            </a:r>
            <a:r>
              <a:rPr lang="fr-FR" sz="2400" dirty="0"/>
              <a:t> phase et 7 pour la 2</a:t>
            </a:r>
            <a:r>
              <a:rPr lang="fr-FR" sz="2400" baseline="30000" dirty="0"/>
              <a:t>ème </a:t>
            </a:r>
            <a:r>
              <a:rPr lang="fr-FR" sz="2400" dirty="0"/>
              <a:t>phase</a:t>
            </a:r>
          </a:p>
          <a:p>
            <a:pPr marL="0" indent="0">
              <a:buFontTx/>
              <a:buNone/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52B15631-32E0-DD79-2447-02E972539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274638"/>
            <a:ext cx="6696075" cy="1143000"/>
          </a:xfrm>
        </p:spPr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Championnat par équipes</a:t>
            </a:r>
          </a:p>
        </p:txBody>
      </p:sp>
      <p:pic>
        <p:nvPicPr>
          <p:cNvPr id="5123" name="Picture 3" descr="C:\Users\BRAHIM\Downloads\Capture d'écran 2026-06-28 195719.png">
            <a:extLst>
              <a:ext uri="{FF2B5EF4-FFF2-40B4-BE49-F238E27FC236}">
                <a16:creationId xmlns:a16="http://schemas.microsoft.com/office/drawing/2014/main" id="{7917B85A-EA92-9D7F-48EC-87B433913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1916113"/>
            <a:ext cx="6345238" cy="423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5BC0DC4E-3DEF-E889-4C11-EC1B7777C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Critérium</a:t>
            </a:r>
            <a:br>
              <a:rPr lang="fr-FR" altLang="fr-FR">
                <a:solidFill>
                  <a:schemeClr val="bg1"/>
                </a:solidFill>
              </a:rPr>
            </a:br>
            <a:endParaRPr lang="fr-FR" altLang="fr-FR">
              <a:solidFill>
                <a:schemeClr val="bg1"/>
              </a:solidFill>
            </a:endParaRP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4E8F3797-0FE8-413B-FF05-36E2D4ACC9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2349500"/>
            <a:ext cx="8351837" cy="352742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fr-FR" altLang="fr-FR" sz="2000" dirty="0"/>
              <a:t>Cette saison, 22 joueurs et joueuses du club ont participé au critérium fédéral à différents échelons 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fr-FR" altLang="fr-FR" sz="2400" b="1" dirty="0"/>
              <a:t>Départemental</a:t>
            </a:r>
            <a:r>
              <a:rPr lang="fr-FR" altLang="fr-FR" sz="2000" dirty="0"/>
              <a:t>  14 joueurs    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fr-FR" altLang="fr-FR" sz="2400" b="1" dirty="0"/>
              <a:t>Régional</a:t>
            </a:r>
            <a:r>
              <a:rPr lang="fr-FR" altLang="fr-FR" sz="2000" dirty="0"/>
              <a:t>  03 joueuses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fr-FR" altLang="fr-FR" sz="2400" b="1" dirty="0"/>
              <a:t>Pré-National</a:t>
            </a:r>
            <a:r>
              <a:rPr lang="fr-FR" altLang="fr-FR" sz="2000" dirty="0"/>
              <a:t>  04 joueurs/joueuses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fr-FR" altLang="fr-FR" sz="2400" b="1" dirty="0"/>
              <a:t>National 2</a:t>
            </a:r>
            <a:r>
              <a:rPr lang="fr-FR" altLang="fr-FR" sz="2000" dirty="0"/>
              <a:t>  01 joueuse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69801A5F-3130-D5DC-68B3-040FD95B5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Critérium</a:t>
            </a:r>
          </a:p>
        </p:txBody>
      </p:sp>
      <p:pic>
        <p:nvPicPr>
          <p:cNvPr id="7171" name="Picture 2" descr="C:\Users\BRAHIM\Pictures\Screenshots\resultat criterium 26.png">
            <a:extLst>
              <a:ext uri="{FF2B5EF4-FFF2-40B4-BE49-F238E27FC236}">
                <a16:creationId xmlns:a16="http://schemas.microsoft.com/office/drawing/2014/main" id="{00C2248F-DA3A-33E8-87A1-D04F10A39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036763"/>
            <a:ext cx="5472113" cy="405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>
            <a:extLst>
              <a:ext uri="{FF2B5EF4-FFF2-40B4-BE49-F238E27FC236}">
                <a16:creationId xmlns:a16="http://schemas.microsoft.com/office/drawing/2014/main" id="{51E5A7ED-0C11-FD32-88ED-8006C4C51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altLang="fr-FR">
                <a:solidFill>
                  <a:schemeClr val="bg1"/>
                </a:solidFill>
              </a:rPr>
              <a:t>Finales par classement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0772282-A720-FF14-30EA-A4FFCB465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700213"/>
            <a:ext cx="4176713" cy="4752975"/>
          </a:xfrm>
        </p:spPr>
        <p:txBody>
          <a:bodyPr/>
          <a:lstStyle/>
          <a:p>
            <a:pPr>
              <a:defRPr/>
            </a:pPr>
            <a:r>
              <a:rPr lang="fr-FR" sz="2000" dirty="0"/>
              <a:t>Organisé par CITT.</a:t>
            </a:r>
          </a:p>
          <a:p>
            <a:pPr>
              <a:defRPr/>
            </a:pPr>
            <a:r>
              <a:rPr lang="fr-FR" sz="2000" dirty="0"/>
              <a:t>Participation de 11 joueurs pour la phase départementale </a:t>
            </a:r>
          </a:p>
          <a:p>
            <a:pPr marL="0" indent="0">
              <a:buFontTx/>
              <a:buNone/>
              <a:defRPr/>
            </a:pPr>
            <a:r>
              <a:rPr lang="fr-FR" sz="2000" dirty="0"/>
              <a:t>     et 4 joueurs pour la phase      régionale</a:t>
            </a:r>
          </a:p>
          <a:p>
            <a:pPr marL="0" indent="0">
              <a:buFontTx/>
              <a:buNone/>
              <a:defRPr/>
            </a:pPr>
            <a:r>
              <a:rPr lang="fr-FR" sz="2000" dirty="0"/>
              <a:t>Nathalie GARCIA 4</a:t>
            </a:r>
            <a:r>
              <a:rPr lang="fr-FR" sz="2000" baseline="30000" dirty="0"/>
              <a:t>ème</a:t>
            </a:r>
            <a:r>
              <a:rPr lang="fr-FR" sz="2000" dirty="0"/>
              <a:t> place D7</a:t>
            </a:r>
          </a:p>
          <a:p>
            <a:pPr marL="0" indent="0">
              <a:buFontTx/>
              <a:buNone/>
              <a:defRPr/>
            </a:pPr>
            <a:r>
              <a:rPr lang="fr-FR" sz="1800" dirty="0"/>
              <a:t>Florence BRAULT 4</a:t>
            </a:r>
            <a:r>
              <a:rPr lang="fr-FR" sz="1800" baseline="30000" dirty="0"/>
              <a:t>ème</a:t>
            </a:r>
            <a:r>
              <a:rPr lang="fr-FR" sz="1800" dirty="0"/>
              <a:t> place D5.</a:t>
            </a:r>
          </a:p>
          <a:p>
            <a:pPr marL="0" indent="0">
              <a:buFontTx/>
              <a:buNone/>
              <a:defRPr/>
            </a:pPr>
            <a:r>
              <a:rPr lang="fr-FR" sz="1800" dirty="0"/>
              <a:t>Jules RECOUPE 4</a:t>
            </a:r>
            <a:r>
              <a:rPr lang="fr-FR" sz="1800" baseline="30000" dirty="0"/>
              <a:t>ème</a:t>
            </a:r>
            <a:r>
              <a:rPr lang="fr-FR" sz="1800" dirty="0"/>
              <a:t> place H6</a:t>
            </a:r>
          </a:p>
          <a:p>
            <a:pPr marL="0" indent="0">
              <a:buFontTx/>
              <a:buNone/>
              <a:defRPr/>
            </a:pPr>
            <a:r>
              <a:rPr lang="fr-FR" sz="1800" dirty="0"/>
              <a:t>Eliot ZEITOUN 4</a:t>
            </a:r>
            <a:r>
              <a:rPr lang="fr-FR" sz="1800" baseline="30000" dirty="0"/>
              <a:t>ème</a:t>
            </a:r>
            <a:r>
              <a:rPr lang="fr-FR" sz="1800" dirty="0"/>
              <a:t> place H8</a:t>
            </a:r>
          </a:p>
          <a:p>
            <a:pPr marL="0" indent="0">
              <a:buFontTx/>
              <a:buNone/>
              <a:defRPr/>
            </a:pPr>
            <a:r>
              <a:rPr lang="fr-FR" sz="1800" dirty="0"/>
              <a:t>Rémi THOMANN 2</a:t>
            </a:r>
            <a:r>
              <a:rPr lang="fr-FR" sz="1800" baseline="30000" dirty="0"/>
              <a:t>ème</a:t>
            </a:r>
            <a:r>
              <a:rPr lang="fr-FR" sz="1800" dirty="0"/>
              <a:t> place H12</a:t>
            </a:r>
          </a:p>
          <a:p>
            <a:pPr marL="0" indent="0">
              <a:buFontTx/>
              <a:buNone/>
              <a:defRPr/>
            </a:pPr>
            <a:r>
              <a:rPr lang="fr-FR" sz="1800" dirty="0"/>
              <a:t>.</a:t>
            </a:r>
          </a:p>
          <a:p>
            <a:pPr marL="0" indent="0">
              <a:buFontTx/>
              <a:buNone/>
              <a:defRPr/>
            </a:pPr>
            <a:r>
              <a:rPr lang="fr-FR" sz="2000" dirty="0"/>
              <a:t>Nathalie GARCIA 4</a:t>
            </a:r>
            <a:r>
              <a:rPr lang="fr-FR" sz="2000" baseline="30000" dirty="0"/>
              <a:t>ème</a:t>
            </a:r>
            <a:r>
              <a:rPr lang="fr-FR" sz="2000" dirty="0"/>
              <a:t> place F7</a:t>
            </a:r>
          </a:p>
          <a:p>
            <a:pPr marL="0" indent="0">
              <a:buFontTx/>
              <a:buNone/>
              <a:defRPr/>
            </a:pPr>
            <a:r>
              <a:rPr lang="fr-FR" sz="2000" dirty="0"/>
              <a:t>Et qualification aux championnats de France</a:t>
            </a:r>
          </a:p>
          <a:p>
            <a:pPr marL="0" indent="0">
              <a:buFontTx/>
              <a:buNone/>
              <a:defRPr/>
            </a:pPr>
            <a:endParaRPr lang="fr-FR" sz="2000" dirty="0"/>
          </a:p>
        </p:txBody>
      </p:sp>
      <p:pic>
        <p:nvPicPr>
          <p:cNvPr id="8196" name="Picture 2" descr="C:\Users\BRAHIM\Downloads\WhatsApp Image 2026-06-17 at 16.43.35.jpeg">
            <a:extLst>
              <a:ext uri="{FF2B5EF4-FFF2-40B4-BE49-F238E27FC236}">
                <a16:creationId xmlns:a16="http://schemas.microsoft.com/office/drawing/2014/main" id="{DAC81B86-9B4A-C8AB-FC61-81E3B48FA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276475"/>
            <a:ext cx="3684587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5DF9894B-DE84-C19C-8E27-769D2E233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altLang="fr-FR" sz="3600">
                <a:solidFill>
                  <a:schemeClr val="bg1"/>
                </a:solidFill>
              </a:rPr>
              <a:t>Championnat et coupe vétérans</a:t>
            </a:r>
          </a:p>
        </p:txBody>
      </p:sp>
      <p:sp>
        <p:nvSpPr>
          <p:cNvPr id="9219" name="Espace réservé du contenu 1">
            <a:extLst>
              <a:ext uri="{FF2B5EF4-FFF2-40B4-BE49-F238E27FC236}">
                <a16:creationId xmlns:a16="http://schemas.microsoft.com/office/drawing/2014/main" id="{8C3A0BA1-781C-95E5-FB30-336F32DB4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782763"/>
            <a:ext cx="4598987" cy="45259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1800" dirty="0"/>
              <a:t>Participation de nos vétérans  </a:t>
            </a:r>
          </a:p>
          <a:p>
            <a:pPr marL="0" indent="0">
              <a:buFontTx/>
              <a:buNone/>
            </a:pPr>
            <a:r>
              <a:rPr lang="fr-FR" altLang="fr-FR" sz="1800" b="1" dirty="0"/>
              <a:t>Départemental</a:t>
            </a:r>
          </a:p>
          <a:p>
            <a:pPr marL="0" indent="0">
              <a:buFontTx/>
              <a:buNone/>
            </a:pPr>
            <a:r>
              <a:rPr lang="fr-FR" altLang="fr-FR" sz="1800" dirty="0"/>
              <a:t>1</a:t>
            </a:r>
            <a:r>
              <a:rPr lang="fr-FR" altLang="fr-FR" sz="1800" baseline="30000" dirty="0"/>
              <a:t>ère</a:t>
            </a:r>
            <a:r>
              <a:rPr lang="fr-FR" altLang="fr-FR" sz="1800" dirty="0"/>
              <a:t> place V55 Florence BRAULT</a:t>
            </a:r>
          </a:p>
          <a:p>
            <a:pPr marL="0" indent="0">
              <a:buFontTx/>
              <a:buNone/>
            </a:pPr>
            <a:r>
              <a:rPr lang="fr-FR" altLang="fr-FR" sz="1800" dirty="0"/>
              <a:t>1</a:t>
            </a:r>
            <a:r>
              <a:rPr lang="fr-FR" altLang="fr-FR" sz="1800" baseline="30000" dirty="0"/>
              <a:t>ère</a:t>
            </a:r>
            <a:r>
              <a:rPr lang="fr-FR" altLang="fr-FR" sz="1800" dirty="0"/>
              <a:t> place V60 Marie-Line REY</a:t>
            </a:r>
          </a:p>
          <a:p>
            <a:pPr marL="0" indent="0">
              <a:buFontTx/>
              <a:buNone/>
            </a:pPr>
            <a:r>
              <a:rPr lang="fr-FR" altLang="fr-FR" sz="1800" dirty="0"/>
              <a:t>1</a:t>
            </a:r>
            <a:r>
              <a:rPr lang="fr-FR" altLang="fr-FR" sz="1800" baseline="30000" dirty="0"/>
              <a:t>ère</a:t>
            </a:r>
            <a:r>
              <a:rPr lang="fr-FR" altLang="fr-FR" sz="1800" dirty="0"/>
              <a:t> place V75 Marie-Chantal     VERSTRAETE</a:t>
            </a:r>
          </a:p>
          <a:p>
            <a:pPr marL="0" indent="0">
              <a:buFontTx/>
              <a:buNone/>
            </a:pPr>
            <a:r>
              <a:rPr lang="fr-FR" altLang="fr-FR" sz="1800" dirty="0"/>
              <a:t>5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place V50 Bertrand HUMBERT</a:t>
            </a:r>
          </a:p>
          <a:p>
            <a:pPr marL="0" indent="0">
              <a:buFontTx/>
              <a:buNone/>
            </a:pPr>
            <a:r>
              <a:rPr lang="fr-FR" altLang="fr-FR" sz="1800" dirty="0"/>
              <a:t>1</a:t>
            </a:r>
            <a:r>
              <a:rPr lang="fr-FR" altLang="fr-FR" sz="1800" baseline="30000" dirty="0"/>
              <a:t>ère</a:t>
            </a:r>
            <a:r>
              <a:rPr lang="fr-FR" altLang="fr-FR" sz="1800" dirty="0"/>
              <a:t> place V60 Christian RAMON</a:t>
            </a:r>
          </a:p>
          <a:p>
            <a:pPr marL="0" indent="0">
              <a:buFontTx/>
              <a:buNone/>
            </a:pPr>
            <a:r>
              <a:rPr lang="fr-FR" altLang="fr-FR" sz="1800" dirty="0"/>
              <a:t>2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place V65 Jean-Michel POULAT</a:t>
            </a:r>
          </a:p>
          <a:p>
            <a:pPr marL="0" indent="0">
              <a:buFontTx/>
              <a:buNone/>
            </a:pPr>
            <a:r>
              <a:rPr lang="fr-FR" altLang="fr-FR" sz="1800" dirty="0"/>
              <a:t>1</a:t>
            </a:r>
            <a:r>
              <a:rPr lang="fr-FR" altLang="fr-FR" sz="1800" baseline="30000" dirty="0"/>
              <a:t>ère</a:t>
            </a:r>
            <a:r>
              <a:rPr lang="fr-FR" altLang="fr-FR" sz="1800" dirty="0"/>
              <a:t> place V75 Pascal VADEBLE</a:t>
            </a:r>
          </a:p>
          <a:p>
            <a:pPr marL="0" indent="0">
              <a:buFontTx/>
              <a:buNone/>
            </a:pPr>
            <a:endParaRPr lang="fr-FR" altLang="fr-FR" sz="1800" dirty="0"/>
          </a:p>
          <a:p>
            <a:pPr marL="0" indent="0">
              <a:buFontTx/>
              <a:buNone/>
            </a:pPr>
            <a:endParaRPr lang="fr-FR" altLang="fr-FR" sz="1800" dirty="0"/>
          </a:p>
          <a:p>
            <a:pPr marL="0" indent="0">
              <a:buFontTx/>
              <a:buNone/>
            </a:pPr>
            <a:endParaRPr lang="fr-FR" altLang="fr-FR" sz="1800" dirty="0"/>
          </a:p>
          <a:p>
            <a:pPr marL="0" indent="0">
              <a:buFontTx/>
              <a:buNone/>
            </a:pPr>
            <a:endParaRPr lang="fr-FR" altLang="fr-FR" sz="2400" dirty="0"/>
          </a:p>
          <a:p>
            <a:pPr marL="0" indent="0">
              <a:buFontTx/>
              <a:buNone/>
            </a:pPr>
            <a:endParaRPr lang="fr-FR" altLang="fr-FR" dirty="0"/>
          </a:p>
        </p:txBody>
      </p:sp>
      <p:sp>
        <p:nvSpPr>
          <p:cNvPr id="9220" name="Espace réservé du contenu 1">
            <a:extLst>
              <a:ext uri="{FF2B5EF4-FFF2-40B4-BE49-F238E27FC236}">
                <a16:creationId xmlns:a16="http://schemas.microsoft.com/office/drawing/2014/main" id="{3D4D13F2-BF93-68A4-C480-B9A79EB9512B}"/>
              </a:ext>
            </a:extLst>
          </p:cNvPr>
          <p:cNvSpPr txBox="1">
            <a:spLocks/>
          </p:cNvSpPr>
          <p:nvPr/>
        </p:nvSpPr>
        <p:spPr bwMode="auto">
          <a:xfrm>
            <a:off x="4849813" y="1709738"/>
            <a:ext cx="4043362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fr-FR" altLang="fr-FR" sz="1600" dirty="0"/>
          </a:p>
          <a:p>
            <a:pPr>
              <a:buFontTx/>
              <a:buNone/>
            </a:pPr>
            <a:r>
              <a:rPr lang="fr-FR" altLang="fr-FR" sz="1800" b="1" dirty="0"/>
              <a:t>Régional</a:t>
            </a:r>
          </a:p>
          <a:p>
            <a:pPr>
              <a:buFontTx/>
              <a:buNone/>
            </a:pPr>
            <a:r>
              <a:rPr lang="fr-FR" altLang="fr-FR" sz="1800" dirty="0"/>
              <a:t>5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place Marie-Line REY</a:t>
            </a:r>
          </a:p>
          <a:p>
            <a:pPr>
              <a:buFontTx/>
              <a:buNone/>
            </a:pPr>
            <a:r>
              <a:rPr lang="fr-FR" altLang="fr-FR" sz="1800" dirty="0"/>
              <a:t>6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place V55 Florence BRAULT</a:t>
            </a:r>
          </a:p>
          <a:p>
            <a:pPr>
              <a:buFontTx/>
              <a:buNone/>
            </a:pPr>
            <a:r>
              <a:rPr lang="fr-FR" altLang="fr-FR" sz="1800" dirty="0"/>
              <a:t>1</a:t>
            </a:r>
            <a:r>
              <a:rPr lang="fr-FR" altLang="fr-FR" sz="1800" baseline="30000" dirty="0"/>
              <a:t>ère</a:t>
            </a:r>
            <a:r>
              <a:rPr lang="fr-FR" altLang="fr-FR" sz="1800" dirty="0"/>
              <a:t> place V60 Christian RAMON</a:t>
            </a:r>
            <a:endParaRPr lang="fr-FR" altLang="fr-FR" sz="2400" dirty="0"/>
          </a:p>
          <a:p>
            <a:pPr>
              <a:buFontTx/>
              <a:buNone/>
            </a:pPr>
            <a:r>
              <a:rPr lang="fr-FR" altLang="fr-FR" sz="1800" dirty="0"/>
              <a:t>2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place V65 Jean-Michel POULAT</a:t>
            </a:r>
          </a:p>
          <a:p>
            <a:pPr>
              <a:buFontTx/>
              <a:buNone/>
            </a:pPr>
            <a:r>
              <a:rPr lang="fr-FR" altLang="fr-FR" sz="1800" dirty="0"/>
              <a:t>5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place V50 Bertrand HUMBERT</a:t>
            </a:r>
          </a:p>
          <a:p>
            <a:pPr>
              <a:buFontTx/>
              <a:buNone/>
            </a:pPr>
            <a:endParaRPr lang="fr-FR" altLang="fr-FR" sz="18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>
            <a:extLst>
              <a:ext uri="{FF2B5EF4-FFF2-40B4-BE49-F238E27FC236}">
                <a16:creationId xmlns:a16="http://schemas.microsoft.com/office/drawing/2014/main" id="{F8319D32-0A0B-B778-3161-94B5146D96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49238"/>
            <a:ext cx="6408737" cy="1143000"/>
          </a:xfrm>
        </p:spPr>
        <p:txBody>
          <a:bodyPr/>
          <a:lstStyle/>
          <a:p>
            <a:pPr eaLnBrk="1" hangingPunct="1"/>
            <a:r>
              <a:rPr lang="fr-FR" altLang="fr-FR">
                <a:solidFill>
                  <a:schemeClr val="bg1"/>
                </a:solidFill>
              </a:rPr>
              <a:t>Championnat D1 féminin</a:t>
            </a:r>
          </a:p>
        </p:txBody>
      </p:sp>
      <p:sp>
        <p:nvSpPr>
          <p:cNvPr id="10243" name="Espace réservé du contenu 2">
            <a:extLst>
              <a:ext uri="{FF2B5EF4-FFF2-40B4-BE49-F238E27FC236}">
                <a16:creationId xmlns:a16="http://schemas.microsoft.com/office/drawing/2014/main" id="{56D1A49D-EA5F-F005-72B7-C858F1071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879600"/>
            <a:ext cx="4691063" cy="1909763"/>
          </a:xfrm>
        </p:spPr>
        <p:txBody>
          <a:bodyPr/>
          <a:lstStyle/>
          <a:p>
            <a:r>
              <a:rPr lang="fr-FR" altLang="fr-FR" sz="2400"/>
              <a:t>Deux équipes engagées</a:t>
            </a:r>
          </a:p>
        </p:txBody>
      </p:sp>
      <p:sp>
        <p:nvSpPr>
          <p:cNvPr id="10244" name="Espace réservé du contenu 2">
            <a:extLst>
              <a:ext uri="{FF2B5EF4-FFF2-40B4-BE49-F238E27FC236}">
                <a16:creationId xmlns:a16="http://schemas.microsoft.com/office/drawing/2014/main" id="{7317E590-6461-BDCD-BABC-1E28589409E5}"/>
              </a:ext>
            </a:extLst>
          </p:cNvPr>
          <p:cNvSpPr txBox="1">
            <a:spLocks/>
          </p:cNvSpPr>
          <p:nvPr/>
        </p:nvSpPr>
        <p:spPr bwMode="auto">
          <a:xfrm>
            <a:off x="395288" y="2565400"/>
            <a:ext cx="4689475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fr-FR" altLang="fr-FR" sz="2400" dirty="0"/>
              <a:t>3</a:t>
            </a:r>
            <a:r>
              <a:rPr lang="fr-FR" altLang="fr-FR" sz="2400" baseline="30000" dirty="0"/>
              <a:t>ème</a:t>
            </a:r>
            <a:r>
              <a:rPr lang="fr-FR" altLang="fr-FR" sz="2400" dirty="0"/>
              <a:t> et 4</a:t>
            </a:r>
            <a:r>
              <a:rPr lang="fr-FR" altLang="fr-FR" sz="2400" baseline="30000" dirty="0"/>
              <a:t>ème</a:t>
            </a:r>
            <a:r>
              <a:rPr lang="fr-FR" altLang="fr-FR" sz="2400" dirty="0"/>
              <a:t> places sur 14, méritée de nos filles au championnat départemental féminin</a:t>
            </a:r>
          </a:p>
        </p:txBody>
      </p:sp>
      <p:pic>
        <p:nvPicPr>
          <p:cNvPr id="10245" name="Picture 2" descr="C:\Users\BRAHIM\Downloads\WhatsApp Image 2026-06-23 at 15.21.18.JPG">
            <a:extLst>
              <a:ext uri="{FF2B5EF4-FFF2-40B4-BE49-F238E27FC236}">
                <a16:creationId xmlns:a16="http://schemas.microsoft.com/office/drawing/2014/main" id="{E48F377D-B668-92C9-8C47-F705C91FC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2060575"/>
            <a:ext cx="368776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>
            <a:extLst>
              <a:ext uri="{FF2B5EF4-FFF2-40B4-BE49-F238E27FC236}">
                <a16:creationId xmlns:a16="http://schemas.microsoft.com/office/drawing/2014/main" id="{9999BE6A-AA3F-6F4E-E8BA-D1B2A3930A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260350"/>
            <a:ext cx="5543550" cy="1143000"/>
          </a:xfrm>
        </p:spPr>
        <p:txBody>
          <a:bodyPr/>
          <a:lstStyle/>
          <a:p>
            <a:pPr eaLnBrk="1" hangingPunct="1"/>
            <a:r>
              <a:rPr lang="fr-FR" altLang="fr-FR" sz="3600">
                <a:solidFill>
                  <a:schemeClr val="bg1"/>
                </a:solidFill>
              </a:rPr>
              <a:t>Championnat détente</a:t>
            </a:r>
          </a:p>
        </p:txBody>
      </p:sp>
      <p:sp>
        <p:nvSpPr>
          <p:cNvPr id="11267" name="Espace réservé du contenu 2">
            <a:extLst>
              <a:ext uri="{FF2B5EF4-FFF2-40B4-BE49-F238E27FC236}">
                <a16:creationId xmlns:a16="http://schemas.microsoft.com/office/drawing/2014/main" id="{ABD30486-C5EF-B236-AB12-55445B914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675"/>
            <a:ext cx="4546600" cy="4525963"/>
          </a:xfrm>
        </p:spPr>
        <p:txBody>
          <a:bodyPr/>
          <a:lstStyle/>
          <a:p>
            <a:r>
              <a:rPr lang="fr-FR" altLang="fr-FR" sz="2800"/>
              <a:t>Centr’Isère a engagé trois équipes</a:t>
            </a:r>
          </a:p>
          <a:p>
            <a:pPr>
              <a:buFontTx/>
              <a:buChar char="-"/>
            </a:pPr>
            <a:r>
              <a:rPr lang="fr-FR" altLang="fr-FR" sz="2800"/>
              <a:t>CITT 1 : 4</a:t>
            </a:r>
            <a:r>
              <a:rPr lang="fr-FR" altLang="fr-FR" sz="2800" baseline="30000"/>
              <a:t>ème</a:t>
            </a:r>
            <a:r>
              <a:rPr lang="fr-FR" altLang="fr-FR" sz="2800"/>
              <a:t> place/26</a:t>
            </a:r>
          </a:p>
          <a:p>
            <a:pPr>
              <a:buFontTx/>
              <a:buChar char="-"/>
            </a:pPr>
            <a:r>
              <a:rPr lang="fr-FR" altLang="fr-FR" sz="2800"/>
              <a:t>CITT 2 : 9</a:t>
            </a:r>
            <a:r>
              <a:rPr lang="fr-FR" altLang="fr-FR" sz="2800" baseline="30000"/>
              <a:t>ème</a:t>
            </a:r>
            <a:r>
              <a:rPr lang="fr-FR" altLang="fr-FR" sz="2800"/>
              <a:t> place/26</a:t>
            </a:r>
          </a:p>
          <a:p>
            <a:pPr>
              <a:buFontTx/>
              <a:buChar char="-"/>
            </a:pPr>
            <a:r>
              <a:rPr lang="fr-FR" altLang="fr-FR" sz="2800"/>
              <a:t>CITT 3 : 14</a:t>
            </a:r>
            <a:r>
              <a:rPr lang="fr-FR" altLang="fr-FR" sz="2800" baseline="30000"/>
              <a:t>ème</a:t>
            </a:r>
            <a:r>
              <a:rPr lang="fr-FR" altLang="fr-FR" sz="2800"/>
              <a:t> place/26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>
            <a:extLst>
              <a:ext uri="{FF2B5EF4-FFF2-40B4-BE49-F238E27FC236}">
                <a16:creationId xmlns:a16="http://schemas.microsoft.com/office/drawing/2014/main" id="{72BF7574-A87E-B463-5054-0D3570B382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6778625" cy="1143000"/>
          </a:xfrm>
        </p:spPr>
        <p:txBody>
          <a:bodyPr/>
          <a:lstStyle/>
          <a:p>
            <a:pPr algn="l" eaLnBrk="1" hangingPunct="1"/>
            <a:r>
              <a:rPr lang="fr-FR" altLang="fr-FR">
                <a:solidFill>
                  <a:schemeClr val="bg1"/>
                </a:solidFill>
              </a:rPr>
              <a:t>Les match’ping </a:t>
            </a:r>
          </a:p>
        </p:txBody>
      </p:sp>
      <p:sp>
        <p:nvSpPr>
          <p:cNvPr id="12291" name="Espace réservé du contenu 4">
            <a:extLst>
              <a:ext uri="{FF2B5EF4-FFF2-40B4-BE49-F238E27FC236}">
                <a16:creationId xmlns:a16="http://schemas.microsoft.com/office/drawing/2014/main" id="{5688E80E-0A70-2528-8FE0-7BD7AF5751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925" y="1700213"/>
            <a:ext cx="5040313" cy="2016125"/>
          </a:xfrm>
        </p:spPr>
        <p:txBody>
          <a:bodyPr/>
          <a:lstStyle/>
          <a:p>
            <a:r>
              <a:rPr lang="fr-FR" altLang="fr-FR" sz="2000" dirty="0"/>
              <a:t>C’est une compétition de découverte  , où le club a participé avec plus 30 jeunes débutants.</a:t>
            </a:r>
          </a:p>
          <a:p>
            <a:r>
              <a:rPr lang="fr-FR" altLang="fr-FR" sz="2000" dirty="0"/>
              <a:t>6 jeunes qualifiés pour la finale des </a:t>
            </a:r>
            <a:r>
              <a:rPr lang="fr-FR" altLang="fr-FR" sz="2000" dirty="0" err="1"/>
              <a:t>match’ping</a:t>
            </a:r>
            <a:endParaRPr lang="fr-FR" altLang="fr-FR" sz="2000" dirty="0"/>
          </a:p>
          <a:p>
            <a:r>
              <a:rPr lang="fr-FR" altLang="fr-FR" sz="2000" dirty="0"/>
              <a:t>Alexandre BILLON 2</a:t>
            </a:r>
            <a:r>
              <a:rPr lang="fr-FR" altLang="fr-FR" sz="2000" baseline="30000" dirty="0"/>
              <a:t>ème</a:t>
            </a:r>
            <a:r>
              <a:rPr lang="fr-FR" altLang="fr-FR" sz="2000" dirty="0"/>
              <a:t>  en minimes</a:t>
            </a:r>
          </a:p>
          <a:p>
            <a:r>
              <a:rPr lang="fr-FR" altLang="fr-FR" sz="2000" dirty="0"/>
              <a:t>Armand RYCKEBUSCH 2</a:t>
            </a:r>
            <a:r>
              <a:rPr lang="fr-FR" altLang="fr-FR" sz="2000" baseline="30000" dirty="0"/>
              <a:t>ème</a:t>
            </a:r>
            <a:r>
              <a:rPr lang="fr-FR" altLang="fr-FR" sz="2000" dirty="0"/>
              <a:t> en cadets</a:t>
            </a:r>
          </a:p>
        </p:txBody>
      </p:sp>
      <p:pic>
        <p:nvPicPr>
          <p:cNvPr id="12292" name="Picture 3" descr="C:\Users\BRAHIM\Downloads\WhatsApp Image 2026-06-23 at 15.55.04.jpeg">
            <a:extLst>
              <a:ext uri="{FF2B5EF4-FFF2-40B4-BE49-F238E27FC236}">
                <a16:creationId xmlns:a16="http://schemas.microsoft.com/office/drawing/2014/main" id="{3753828E-ED20-B0AA-8871-51160AA4F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44675"/>
            <a:ext cx="2274888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 descr="C:\Users\BRAHIM\Downloads\WhatsApp Image 2026-06-23 at 15.54.49.jpeg">
            <a:extLst>
              <a:ext uri="{FF2B5EF4-FFF2-40B4-BE49-F238E27FC236}">
                <a16:creationId xmlns:a16="http://schemas.microsoft.com/office/drawing/2014/main" id="{57DC0E40-F5F8-6136-8389-AA1120207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221163"/>
            <a:ext cx="1981200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 descr="C:\Users\BRAHIM\Downloads\WhatsApp Image 2026-06-23 at 16.20.18.jpeg">
            <a:extLst>
              <a:ext uri="{FF2B5EF4-FFF2-40B4-BE49-F238E27FC236}">
                <a16:creationId xmlns:a16="http://schemas.microsoft.com/office/drawing/2014/main" id="{80A1977E-8395-685F-8477-A580D6614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381500"/>
            <a:ext cx="2554287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 descr="C:\Users\BRAHIM\Downloads\WhatsApp Image 2026-06-23 at 16.20.42.jpeg">
            <a:extLst>
              <a:ext uri="{FF2B5EF4-FFF2-40B4-BE49-F238E27FC236}">
                <a16:creationId xmlns:a16="http://schemas.microsoft.com/office/drawing/2014/main" id="{638ED336-5538-096B-CFE8-D56DA4FFA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9563"/>
            <a:ext cx="3316288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66B70A6-FC1E-4601-B2E0-AA78A788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BILAN SAISON 2025-2026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20AC391-6DC6-18E4-64A7-97067536596B}"/>
              </a:ext>
            </a:extLst>
          </p:cNvPr>
          <p:cNvSpPr/>
          <p:nvPr/>
        </p:nvSpPr>
        <p:spPr>
          <a:xfrm>
            <a:off x="2051720" y="2204864"/>
            <a:ext cx="5544616" cy="3528392"/>
          </a:xfrm>
          <a:custGeom>
            <a:avLst/>
            <a:gdLst/>
            <a:ahLst/>
            <a:cxnLst/>
            <a:rect l="l" t="t" r="r" b="b"/>
            <a:pathLst>
              <a:path w="11769387" h="7809147">
                <a:moveTo>
                  <a:pt x="0" y="0"/>
                </a:moveTo>
                <a:lnTo>
                  <a:pt x="11769388" y="0"/>
                </a:lnTo>
                <a:lnTo>
                  <a:pt x="11769388" y="7809147"/>
                </a:lnTo>
                <a:lnTo>
                  <a:pt x="0" y="78091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85605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>
            <a:extLst>
              <a:ext uri="{FF2B5EF4-FFF2-40B4-BE49-F238E27FC236}">
                <a16:creationId xmlns:a16="http://schemas.microsoft.com/office/drawing/2014/main" id="{C767797E-9821-D74F-C8CF-B54A40CEF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Master U10</a:t>
            </a:r>
            <a:endParaRPr lang="fr-FR" alt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D421212-A6AC-5A6B-0921-22BC68203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1700213"/>
            <a:ext cx="432117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sz="2000" dirty="0"/>
              <a:t>Trois jeunes de moins de 10 ans</a:t>
            </a:r>
          </a:p>
          <a:p>
            <a:pPr marL="0" indent="0">
              <a:buFontTx/>
              <a:buNone/>
              <a:defRPr/>
            </a:pPr>
            <a:r>
              <a:rPr lang="fr-FR" altLang="fr-FR" sz="2000" dirty="0"/>
              <a:t>ont participé au master U10 dont deux poussins et deux benjamins</a:t>
            </a:r>
          </a:p>
          <a:p>
            <a:pPr marL="0" indent="0">
              <a:buFontTx/>
              <a:buNone/>
              <a:defRPr/>
            </a:pPr>
            <a:endParaRPr lang="fr-FR" altLang="fr-FR" sz="2000" dirty="0"/>
          </a:p>
          <a:p>
            <a:pPr>
              <a:buFontTx/>
              <a:buChar char="-"/>
              <a:defRPr/>
            </a:pPr>
            <a:r>
              <a:rPr lang="fr-FR" altLang="fr-FR" sz="2000" dirty="0"/>
              <a:t>Eliott LACROIX 8/38</a:t>
            </a:r>
          </a:p>
          <a:p>
            <a:pPr>
              <a:buFontTx/>
              <a:buChar char="-"/>
              <a:defRPr/>
            </a:pPr>
            <a:r>
              <a:rPr lang="fr-FR" altLang="fr-FR" sz="2000" dirty="0"/>
              <a:t>Raphael ROLANDO 17/38</a:t>
            </a:r>
          </a:p>
          <a:p>
            <a:pPr>
              <a:buFontTx/>
              <a:buChar char="-"/>
              <a:defRPr/>
            </a:pPr>
            <a:r>
              <a:rPr lang="fr-FR" altLang="fr-FR" sz="2000" dirty="0"/>
              <a:t>Félix GUILLOUD 25/38</a:t>
            </a:r>
          </a:p>
        </p:txBody>
      </p:sp>
      <p:pic>
        <p:nvPicPr>
          <p:cNvPr id="13316" name="Picture 2" descr="C:\Users\BRAHIM\Downloads\WhatsApp Image 2026-06-23 at 16.01.09.jpeg">
            <a:extLst>
              <a:ext uri="{FF2B5EF4-FFF2-40B4-BE49-F238E27FC236}">
                <a16:creationId xmlns:a16="http://schemas.microsoft.com/office/drawing/2014/main" id="{440F421D-216E-408E-3181-44E3B2D5F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205038"/>
            <a:ext cx="37941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>
            <a:extLst>
              <a:ext uri="{FF2B5EF4-FFF2-40B4-BE49-F238E27FC236}">
                <a16:creationId xmlns:a16="http://schemas.microsoft.com/office/drawing/2014/main" id="{D8F69D49-E590-EAE3-505C-D9B93AF0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Open 500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85501E98-59ED-BF03-D0B9-725D86896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989138"/>
            <a:ext cx="4826000" cy="41767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fr-FR" altLang="fr-FR" sz="2400" dirty="0" err="1"/>
              <a:t>Centr’isere</a:t>
            </a:r>
            <a:r>
              <a:rPr lang="fr-FR" altLang="fr-FR" sz="2400" dirty="0"/>
              <a:t> était présent au premier open 5-6.</a:t>
            </a:r>
          </a:p>
          <a:p>
            <a:pPr marL="0" indent="0">
              <a:buFontTx/>
              <a:buNone/>
              <a:defRPr/>
            </a:pPr>
            <a:r>
              <a:rPr lang="fr-FR" altLang="fr-FR" sz="2400" dirty="0"/>
              <a:t>T 600: </a:t>
            </a:r>
          </a:p>
          <a:p>
            <a:pPr>
              <a:defRPr/>
            </a:pPr>
            <a:r>
              <a:rPr lang="fr-FR" altLang="fr-FR" sz="2000" dirty="0"/>
              <a:t>CHIARAMONTE Raphael 1</a:t>
            </a:r>
            <a:r>
              <a:rPr lang="fr-FR" altLang="fr-FR" sz="2000" baseline="30000" dirty="0"/>
              <a:t>ère</a:t>
            </a:r>
            <a:r>
              <a:rPr lang="fr-FR" altLang="fr-FR" sz="2000" dirty="0"/>
              <a:t> place </a:t>
            </a:r>
          </a:p>
          <a:p>
            <a:pPr marL="0" indent="0">
              <a:buFontTx/>
              <a:buNone/>
              <a:defRPr/>
            </a:pPr>
            <a:endParaRPr lang="fr-FR" altLang="fr-FR" dirty="0"/>
          </a:p>
        </p:txBody>
      </p:sp>
      <p:pic>
        <p:nvPicPr>
          <p:cNvPr id="14340" name="Picture 3" descr="C:\Users\BRAHIM\Downloads\WhatsApp Image 2026-06-24 at 13.08.36.JPG">
            <a:extLst>
              <a:ext uri="{FF2B5EF4-FFF2-40B4-BE49-F238E27FC236}">
                <a16:creationId xmlns:a16="http://schemas.microsoft.com/office/drawing/2014/main" id="{D09CFD28-D78C-E948-30AC-AFCCCDEBC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73238"/>
            <a:ext cx="2903538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C:\Users\BRAHIM\Downloads\WhatsApp Image 2026-06-24 at 13.08.37.jpeg">
            <a:extLst>
              <a:ext uri="{FF2B5EF4-FFF2-40B4-BE49-F238E27FC236}">
                <a16:creationId xmlns:a16="http://schemas.microsoft.com/office/drawing/2014/main" id="{D57AF2D1-63B1-16E4-B673-21AB6101C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292600"/>
            <a:ext cx="2873375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>
            <a:extLst>
              <a:ext uri="{FF2B5EF4-FFF2-40B4-BE49-F238E27FC236}">
                <a16:creationId xmlns:a16="http://schemas.microsoft.com/office/drawing/2014/main" id="{1B1B55D4-F48A-7AA3-E174-44326D0618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94525" cy="1143000"/>
          </a:xfrm>
        </p:spPr>
        <p:txBody>
          <a:bodyPr/>
          <a:lstStyle/>
          <a:p>
            <a:pPr eaLnBrk="1" hangingPunct="1"/>
            <a:r>
              <a:rPr lang="fr-FR" altLang="fr-FR" sz="3200">
                <a:solidFill>
                  <a:schemeClr val="bg1"/>
                </a:solidFill>
              </a:rPr>
              <a:t>Championnat d’Isère</a:t>
            </a:r>
            <a:br>
              <a:rPr lang="fr-FR" altLang="fr-FR" sz="3200">
                <a:solidFill>
                  <a:schemeClr val="bg1"/>
                </a:solidFill>
              </a:rPr>
            </a:br>
            <a:endParaRPr lang="fr-FR" altLang="fr-FR" sz="3200">
              <a:solidFill>
                <a:schemeClr val="bg1"/>
              </a:solidFill>
            </a:endParaRPr>
          </a:p>
        </p:txBody>
      </p:sp>
      <p:sp>
        <p:nvSpPr>
          <p:cNvPr id="15363" name="Espace réservé du contenu 2">
            <a:extLst>
              <a:ext uri="{FF2B5EF4-FFF2-40B4-BE49-F238E27FC236}">
                <a16:creationId xmlns:a16="http://schemas.microsoft.com/office/drawing/2014/main" id="{92B41EA3-D4DB-A156-B1D8-B78F407BCC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216150"/>
            <a:ext cx="3898900" cy="3589338"/>
          </a:xfrm>
        </p:spPr>
        <p:txBody>
          <a:bodyPr/>
          <a:lstStyle/>
          <a:p>
            <a:r>
              <a:rPr lang="fr-FR" altLang="fr-FR" sz="2000" dirty="0" err="1"/>
              <a:t>Centr’Isère</a:t>
            </a:r>
            <a:r>
              <a:rPr lang="fr-FR" altLang="fr-FR" sz="2000" dirty="0"/>
              <a:t> a participé au championnat d’Isère avec 06 joueurs parmi les meilleurs joueurs de l’Isère</a:t>
            </a:r>
          </a:p>
          <a:p>
            <a:endParaRPr lang="fr-FR" altLang="fr-FR" sz="2000" dirty="0"/>
          </a:p>
          <a:p>
            <a:r>
              <a:rPr lang="fr-FR" altLang="fr-FR" sz="2000" dirty="0"/>
              <a:t>3</a:t>
            </a:r>
            <a:r>
              <a:rPr lang="fr-FR" altLang="fr-FR" sz="2000" baseline="30000" dirty="0"/>
              <a:t>ème</a:t>
            </a:r>
            <a:r>
              <a:rPr lang="fr-FR" altLang="fr-FR" sz="2000" dirty="0"/>
              <a:t> place pour Rémi THOMANN en cadet</a:t>
            </a:r>
          </a:p>
        </p:txBody>
      </p:sp>
      <p:pic>
        <p:nvPicPr>
          <p:cNvPr id="15364" name="Picture 2" descr="C:\Users\BRAHIM\Downloads\WhatsApp Image 2026-06-24 at 16.51.49.jpeg">
            <a:extLst>
              <a:ext uri="{FF2B5EF4-FFF2-40B4-BE49-F238E27FC236}">
                <a16:creationId xmlns:a16="http://schemas.microsoft.com/office/drawing/2014/main" id="{8E1471A6-BEC4-071B-4C83-889B4C089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3068638"/>
            <a:ext cx="485140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1F6EAF47-ADBB-447F-A850-3FC43EDD0E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763" y="333375"/>
            <a:ext cx="6994525" cy="1143000"/>
          </a:xfrm>
        </p:spPr>
        <p:txBody>
          <a:bodyPr/>
          <a:lstStyle/>
          <a:p>
            <a:pPr eaLnBrk="1" hangingPunct="1"/>
            <a:r>
              <a:rPr lang="fr-FR" altLang="fr-FR" sz="3200">
                <a:solidFill>
                  <a:schemeClr val="bg1"/>
                </a:solidFill>
              </a:rPr>
              <a:t>Challenge des clubs formateurs</a:t>
            </a:r>
            <a:br>
              <a:rPr lang="fr-FR" altLang="fr-FR" sz="3200">
                <a:solidFill>
                  <a:schemeClr val="bg1"/>
                </a:solidFill>
              </a:rPr>
            </a:br>
            <a:endParaRPr lang="fr-FR" altLang="fr-FR" sz="3200">
              <a:solidFill>
                <a:schemeClr val="bg1"/>
              </a:solidFill>
            </a:endParaRPr>
          </a:p>
        </p:txBody>
      </p:sp>
      <p:sp>
        <p:nvSpPr>
          <p:cNvPr id="16387" name="Espace réservé du contenu 2">
            <a:extLst>
              <a:ext uri="{FF2B5EF4-FFF2-40B4-BE49-F238E27FC236}">
                <a16:creationId xmlns:a16="http://schemas.microsoft.com/office/drawing/2014/main" id="{6B49E270-4DFA-7E27-2082-3F4689CD75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216150"/>
            <a:ext cx="5483225" cy="1357313"/>
          </a:xfrm>
        </p:spPr>
        <p:txBody>
          <a:bodyPr/>
          <a:lstStyle/>
          <a:p>
            <a:pPr>
              <a:defRPr/>
            </a:pPr>
            <a:r>
              <a:rPr lang="fr-FR" altLang="fr-FR" sz="2000" dirty="0" err="1"/>
              <a:t>Centr’Isère</a:t>
            </a:r>
            <a:r>
              <a:rPr lang="fr-FR" altLang="fr-FR" sz="2000" dirty="0"/>
              <a:t> a participé au challenge des clubs formateurs :</a:t>
            </a:r>
          </a:p>
          <a:p>
            <a:pPr marL="0" indent="0">
              <a:buFontTx/>
              <a:buNone/>
              <a:defRPr/>
            </a:pPr>
            <a:r>
              <a:rPr lang="fr-FR" altLang="fr-FR" sz="2000" dirty="0"/>
              <a:t>                     3</a:t>
            </a:r>
            <a:r>
              <a:rPr lang="fr-FR" altLang="fr-FR" sz="2000" baseline="30000" dirty="0"/>
              <a:t>ème</a:t>
            </a:r>
            <a:r>
              <a:rPr lang="fr-FR" altLang="fr-FR" sz="2000" dirty="0"/>
              <a:t> place</a:t>
            </a:r>
          </a:p>
        </p:txBody>
      </p:sp>
      <p:pic>
        <p:nvPicPr>
          <p:cNvPr id="16388" name="Picture 2" descr="C:\Users\BRAHIM\Downloads\WhatsApp Image 2026-06-24 at 16.40.03.jpeg">
            <a:extLst>
              <a:ext uri="{FF2B5EF4-FFF2-40B4-BE49-F238E27FC236}">
                <a16:creationId xmlns:a16="http://schemas.microsoft.com/office/drawing/2014/main" id="{C6D7F240-C418-FFD4-0AA6-335DF22DF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429000"/>
            <a:ext cx="4694238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>
            <a:extLst>
              <a:ext uri="{FF2B5EF4-FFF2-40B4-BE49-F238E27FC236}">
                <a16:creationId xmlns:a16="http://schemas.microsoft.com/office/drawing/2014/main" id="{7B5CD771-1B0F-BEC8-2A1D-DBB47C7751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763" y="333375"/>
            <a:ext cx="6994525" cy="1143000"/>
          </a:xfrm>
        </p:spPr>
        <p:txBody>
          <a:bodyPr/>
          <a:lstStyle/>
          <a:p>
            <a:pPr eaLnBrk="1" hangingPunct="1"/>
            <a:r>
              <a:rPr lang="fr-FR" altLang="fr-FR" sz="3200">
                <a:solidFill>
                  <a:schemeClr val="bg1"/>
                </a:solidFill>
              </a:rPr>
              <a:t>Coupe mixte</a:t>
            </a:r>
            <a:br>
              <a:rPr lang="fr-FR" altLang="fr-FR" sz="3200">
                <a:solidFill>
                  <a:schemeClr val="bg1"/>
                </a:solidFill>
              </a:rPr>
            </a:br>
            <a:endParaRPr lang="fr-FR" altLang="fr-FR" sz="3200">
              <a:solidFill>
                <a:schemeClr val="bg1"/>
              </a:solidFill>
            </a:endParaRPr>
          </a:p>
        </p:txBody>
      </p:sp>
      <p:sp>
        <p:nvSpPr>
          <p:cNvPr id="17411" name="Espace réservé du contenu 2">
            <a:extLst>
              <a:ext uri="{FF2B5EF4-FFF2-40B4-BE49-F238E27FC236}">
                <a16:creationId xmlns:a16="http://schemas.microsoft.com/office/drawing/2014/main" id="{1A53B72E-884C-6CFD-8C46-2D1AA14ED9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216150"/>
            <a:ext cx="4259263" cy="3589338"/>
          </a:xfrm>
        </p:spPr>
        <p:txBody>
          <a:bodyPr/>
          <a:lstStyle/>
          <a:p>
            <a:r>
              <a:rPr lang="fr-FR" altLang="fr-FR" sz="2000" dirty="0" err="1"/>
              <a:t>Centr’Isère</a:t>
            </a:r>
            <a:r>
              <a:rPr lang="fr-FR" altLang="fr-FR" sz="2000" dirty="0"/>
              <a:t> a participé à la coupe mixte avec 03 équipes</a:t>
            </a:r>
          </a:p>
          <a:p>
            <a:endParaRPr lang="fr-FR" altLang="fr-FR" sz="2000" dirty="0"/>
          </a:p>
          <a:p>
            <a:r>
              <a:rPr lang="fr-FR" altLang="fr-FR" sz="2000" dirty="0"/>
              <a:t>1</a:t>
            </a:r>
            <a:r>
              <a:rPr lang="fr-FR" altLang="fr-FR" sz="2000" baseline="30000" dirty="0"/>
              <a:t>ère</a:t>
            </a:r>
            <a:r>
              <a:rPr lang="fr-FR" altLang="fr-FR" sz="2000" dirty="0"/>
              <a:t>  place Camille et Arnaud</a:t>
            </a:r>
          </a:p>
          <a:p>
            <a:r>
              <a:rPr lang="fr-FR" altLang="fr-FR" sz="2000" dirty="0"/>
              <a:t>4</a:t>
            </a:r>
            <a:r>
              <a:rPr lang="fr-FR" altLang="fr-FR" sz="2000" baseline="30000" dirty="0"/>
              <a:t>ème</a:t>
            </a:r>
            <a:r>
              <a:rPr lang="fr-FR" altLang="fr-FR" sz="2000" dirty="0"/>
              <a:t> place Marie-Line et Diego</a:t>
            </a:r>
          </a:p>
          <a:p>
            <a:r>
              <a:rPr lang="fr-FR" altLang="fr-FR" sz="2000" dirty="0"/>
              <a:t>7</a:t>
            </a:r>
            <a:r>
              <a:rPr lang="fr-FR" altLang="fr-FR" sz="2000" baseline="30000" dirty="0"/>
              <a:t>ème</a:t>
            </a:r>
            <a:r>
              <a:rPr lang="fr-FR" altLang="fr-FR" sz="2000" dirty="0"/>
              <a:t> place Florence et Jean Philippe</a:t>
            </a:r>
          </a:p>
        </p:txBody>
      </p:sp>
      <p:pic>
        <p:nvPicPr>
          <p:cNvPr id="17412" name="Picture 2" descr="C:\Users\BRAHIM\Downloads\WhatsApp Image 2026-06-24 at 13.05.26.jpeg">
            <a:extLst>
              <a:ext uri="{FF2B5EF4-FFF2-40B4-BE49-F238E27FC236}">
                <a16:creationId xmlns:a16="http://schemas.microsoft.com/office/drawing/2014/main" id="{FEA815B6-7F56-C609-A578-9AB3B63C8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368800"/>
            <a:ext cx="2808288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C:\Users\BRAHIM\Downloads\WhatsApp Image 2026-06-28 at 20.25.40.jpeg">
            <a:extLst>
              <a:ext uri="{FF2B5EF4-FFF2-40B4-BE49-F238E27FC236}">
                <a16:creationId xmlns:a16="http://schemas.microsoft.com/office/drawing/2014/main" id="{6560C71E-E4B2-2A93-0087-7F1F240BD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060575"/>
            <a:ext cx="3552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>
            <a:extLst>
              <a:ext uri="{FF2B5EF4-FFF2-40B4-BE49-F238E27FC236}">
                <a16:creationId xmlns:a16="http://schemas.microsoft.com/office/drawing/2014/main" id="{53CFA2DD-9DE9-86F1-566E-32E30E71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Inter clubs</a:t>
            </a:r>
            <a:endParaRPr lang="fr-FR" altLang="fr-FR"/>
          </a:p>
        </p:txBody>
      </p:sp>
      <p:sp>
        <p:nvSpPr>
          <p:cNvPr id="18435" name="Rectangle 6">
            <a:extLst>
              <a:ext uri="{FF2B5EF4-FFF2-40B4-BE49-F238E27FC236}">
                <a16:creationId xmlns:a16="http://schemas.microsoft.com/office/drawing/2014/main" id="{84A4C2B5-6829-8928-2454-A77F0250C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276475"/>
            <a:ext cx="4572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err="1"/>
              <a:t>Centr’Isère</a:t>
            </a:r>
            <a:r>
              <a:rPr lang="fr-FR" altLang="fr-FR" sz="1800" dirty="0"/>
              <a:t> a participé avec deux équipes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/>
              <a:t>6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 place sur 16 pour les benjamins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/>
              <a:t>14</a:t>
            </a:r>
            <a:r>
              <a:rPr lang="fr-FR" altLang="fr-FR" sz="1800" baseline="30000" dirty="0"/>
              <a:t>ème</a:t>
            </a:r>
            <a:r>
              <a:rPr lang="fr-FR" altLang="fr-FR" sz="1800" dirty="0"/>
              <a:t>  place sur 16 pour les minimes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</p:txBody>
      </p:sp>
      <p:pic>
        <p:nvPicPr>
          <p:cNvPr id="18436" name="Picture 2" descr="C:\Users\BRAHIM\Downloads\WhatsApp Image 2026-06-24 at 13.44.12.jpeg">
            <a:extLst>
              <a:ext uri="{FF2B5EF4-FFF2-40B4-BE49-F238E27FC236}">
                <a16:creationId xmlns:a16="http://schemas.microsoft.com/office/drawing/2014/main" id="{A3FE6DAC-885B-D1D7-CD3B-B50EC5F8E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133600"/>
            <a:ext cx="404812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>
            <a:extLst>
              <a:ext uri="{FF2B5EF4-FFF2-40B4-BE49-F238E27FC236}">
                <a16:creationId xmlns:a16="http://schemas.microsoft.com/office/drawing/2014/main" id="{CA313CFE-C243-B029-1230-9A8CAE4DD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Championnat de France</a:t>
            </a:r>
            <a:endParaRPr lang="fr-FR" altLang="fr-FR"/>
          </a:p>
        </p:txBody>
      </p:sp>
      <p:sp>
        <p:nvSpPr>
          <p:cNvPr id="20483" name="Espace réservé du contenu 2">
            <a:extLst>
              <a:ext uri="{FF2B5EF4-FFF2-40B4-BE49-F238E27FC236}">
                <a16:creationId xmlns:a16="http://schemas.microsoft.com/office/drawing/2014/main" id="{B5D9553B-0CC2-A875-63E7-4245C6026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3307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b="1" dirty="0"/>
              <a:t>Vétérans</a:t>
            </a:r>
          </a:p>
          <a:p>
            <a:pPr marL="0" indent="0">
              <a:buFontTx/>
              <a:buNone/>
            </a:pPr>
            <a:r>
              <a:rPr lang="fr-FR" altLang="fr-FR" sz="2400" dirty="0"/>
              <a:t>3</a:t>
            </a:r>
            <a:r>
              <a:rPr lang="fr-FR" altLang="fr-FR" sz="2400" baseline="30000" dirty="0"/>
              <a:t>ème</a:t>
            </a:r>
            <a:r>
              <a:rPr lang="fr-FR" altLang="fr-FR" sz="2400" dirty="0"/>
              <a:t> place (médaille de bronze) en double mixte Christian RAMON , ¼ finale en simple, 1/8 finale double messieurs</a:t>
            </a:r>
          </a:p>
          <a:p>
            <a:pPr marL="0" indent="0">
              <a:buFontTx/>
              <a:buNone/>
            </a:pPr>
            <a:r>
              <a:rPr lang="fr-FR" altLang="fr-FR" b="1" dirty="0"/>
              <a:t>Finales par classements</a:t>
            </a:r>
          </a:p>
          <a:p>
            <a:pPr marL="0" indent="0">
              <a:buFontTx/>
              <a:buNone/>
            </a:pPr>
            <a:r>
              <a:rPr lang="fr-FR" altLang="fr-FR" sz="2400" dirty="0"/>
              <a:t>Qualification Nathalie GARCIA aux championnats de France</a:t>
            </a:r>
          </a:p>
          <a:p>
            <a:pPr marL="0" indent="0">
              <a:buFontTx/>
              <a:buNone/>
            </a:pPr>
            <a:r>
              <a:rPr lang="fr-FR" altLang="fr-FR" sz="2400" dirty="0"/>
              <a:t>¼ finale tableau 7</a:t>
            </a:r>
          </a:p>
          <a:p>
            <a:pPr marL="0" indent="0">
              <a:buFontTx/>
              <a:buNone/>
            </a:pPr>
            <a:endParaRPr lang="fr-FR" altLang="fr-FR" b="1" dirty="0"/>
          </a:p>
        </p:txBody>
      </p:sp>
      <p:pic>
        <p:nvPicPr>
          <p:cNvPr id="20484" name="Picture 2" descr="C:\Users\BRAHIM\Downloads\WhatsApp Image 2026-06-25 at 23.42.00.jpeg">
            <a:extLst>
              <a:ext uri="{FF2B5EF4-FFF2-40B4-BE49-F238E27FC236}">
                <a16:creationId xmlns:a16="http://schemas.microsoft.com/office/drawing/2014/main" id="{83EECAD7-D17F-EA5C-1CAE-8F5E03207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060575"/>
            <a:ext cx="41783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>
            <a:extLst>
              <a:ext uri="{FF2B5EF4-FFF2-40B4-BE49-F238E27FC236}">
                <a16:creationId xmlns:a16="http://schemas.microsoft.com/office/drawing/2014/main" id="{3C6639E8-D7DC-B132-8C08-1CC33ADBE9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763" y="333375"/>
            <a:ext cx="6994525" cy="1143000"/>
          </a:xfrm>
        </p:spPr>
        <p:txBody>
          <a:bodyPr/>
          <a:lstStyle/>
          <a:p>
            <a:pPr eaLnBrk="1" hangingPunct="1"/>
            <a:r>
              <a:rPr lang="fr-FR" altLang="fr-FR" sz="3200">
                <a:solidFill>
                  <a:schemeClr val="bg1"/>
                </a:solidFill>
              </a:rPr>
              <a:t>Stages des vacances</a:t>
            </a:r>
            <a:br>
              <a:rPr lang="fr-FR" altLang="fr-FR" sz="3200">
                <a:solidFill>
                  <a:schemeClr val="bg1"/>
                </a:solidFill>
              </a:rPr>
            </a:br>
            <a:endParaRPr lang="fr-FR" altLang="fr-FR" sz="3200">
              <a:solidFill>
                <a:schemeClr val="bg1"/>
              </a:solidFill>
            </a:endParaRPr>
          </a:p>
        </p:txBody>
      </p:sp>
      <p:sp>
        <p:nvSpPr>
          <p:cNvPr id="21507" name="Espace réservé du contenu 2">
            <a:extLst>
              <a:ext uri="{FF2B5EF4-FFF2-40B4-BE49-F238E27FC236}">
                <a16:creationId xmlns:a16="http://schemas.microsoft.com/office/drawing/2014/main" id="{DE47EF74-121A-7ECD-05CC-427D670AA0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44675"/>
            <a:ext cx="3898900" cy="3589338"/>
          </a:xfrm>
        </p:spPr>
        <p:txBody>
          <a:bodyPr/>
          <a:lstStyle/>
          <a:p>
            <a:r>
              <a:rPr lang="fr-FR" altLang="fr-FR" sz="2000" dirty="0"/>
              <a:t>Le club a organisé 4 stages pendant les vacances scolaires:</a:t>
            </a:r>
          </a:p>
          <a:p>
            <a:pPr>
              <a:buFontTx/>
              <a:buAutoNum type="arabicPeriod"/>
            </a:pPr>
            <a:r>
              <a:rPr lang="fr-FR" altLang="fr-FR" sz="2000" dirty="0"/>
              <a:t>Stage de reprise du 25 au 29 août avec 34 participants.</a:t>
            </a:r>
          </a:p>
          <a:p>
            <a:pPr>
              <a:buFontTx/>
              <a:buAutoNum type="arabicPeriod"/>
            </a:pPr>
            <a:r>
              <a:rPr lang="fr-FR" altLang="fr-FR" sz="2000" dirty="0"/>
              <a:t>Stage de la toussaint du 27 au 31 octobre avec 27 participants.</a:t>
            </a:r>
          </a:p>
          <a:p>
            <a:pPr>
              <a:buFontTx/>
              <a:buAutoNum type="arabicPeriod"/>
            </a:pPr>
            <a:r>
              <a:rPr lang="fr-FR" altLang="fr-FR" sz="2000" dirty="0"/>
              <a:t>Stage de février du 09 au 13 février avec 32 participants.</a:t>
            </a:r>
          </a:p>
          <a:p>
            <a:pPr>
              <a:buFontTx/>
              <a:buAutoNum type="arabicPeriod"/>
            </a:pPr>
            <a:r>
              <a:rPr lang="fr-FR" altLang="fr-FR" sz="2000" dirty="0"/>
              <a:t>Stage de avril du 13 au 17 avril avec 30 participants</a:t>
            </a:r>
          </a:p>
        </p:txBody>
      </p:sp>
      <p:pic>
        <p:nvPicPr>
          <p:cNvPr id="21508" name="Image 1">
            <a:extLst>
              <a:ext uri="{FF2B5EF4-FFF2-40B4-BE49-F238E27FC236}">
                <a16:creationId xmlns:a16="http://schemas.microsoft.com/office/drawing/2014/main" id="{24DDDE73-AEBC-1CBD-FDA5-0D4B96862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773238"/>
            <a:ext cx="3654425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age 2">
            <a:extLst>
              <a:ext uri="{FF2B5EF4-FFF2-40B4-BE49-F238E27FC236}">
                <a16:creationId xmlns:a16="http://schemas.microsoft.com/office/drawing/2014/main" id="{BF8AB4C9-BFD0-21C7-2150-BCAC94CD3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73488"/>
            <a:ext cx="3995737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>
            <a:extLst>
              <a:ext uri="{FF2B5EF4-FFF2-40B4-BE49-F238E27FC236}">
                <a16:creationId xmlns:a16="http://schemas.microsoft.com/office/drawing/2014/main" id="{036A6D90-0CD9-DD02-461F-DF6218201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600">
                <a:solidFill>
                  <a:schemeClr val="bg1"/>
                </a:solidFill>
              </a:rPr>
              <a:t>Meilleure performance </a:t>
            </a:r>
            <a:br>
              <a:rPr lang="fr-FR" altLang="fr-FR" sz="3600">
                <a:solidFill>
                  <a:schemeClr val="bg1"/>
                </a:solidFill>
              </a:rPr>
            </a:br>
            <a:r>
              <a:rPr lang="fr-FR" altLang="fr-FR" sz="3600">
                <a:solidFill>
                  <a:schemeClr val="bg1"/>
                </a:solidFill>
              </a:rPr>
              <a:t>de la saison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ACDE39-D9CA-2857-6350-424DCD8A4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475"/>
            <a:ext cx="4619625" cy="3849688"/>
          </a:xfrm>
        </p:spPr>
        <p:txBody>
          <a:bodyPr/>
          <a:lstStyle/>
          <a:p>
            <a:pPr>
              <a:defRPr/>
            </a:pPr>
            <a:r>
              <a:rPr lang="fr-FR" sz="2800" dirty="0"/>
              <a:t>Joueur de l’année</a:t>
            </a:r>
          </a:p>
          <a:p>
            <a:pPr marL="0" indent="0">
              <a:buFontTx/>
              <a:buNone/>
              <a:defRPr/>
            </a:pPr>
            <a:r>
              <a:rPr lang="fr-FR" sz="2800" dirty="0"/>
              <a:t>Rémi THOMANN</a:t>
            </a:r>
          </a:p>
          <a:p>
            <a:pPr marL="0" indent="0">
              <a:buFontTx/>
              <a:buNone/>
              <a:defRPr/>
            </a:pPr>
            <a:r>
              <a:rPr lang="fr-FR" altLang="fr-FR" sz="2800" dirty="0"/>
              <a:t>avec une progression de 380 points.</a:t>
            </a:r>
          </a:p>
          <a:p>
            <a:pPr marL="0" indent="0">
              <a:buFontTx/>
              <a:buNone/>
              <a:defRPr/>
            </a:pPr>
            <a:endParaRPr lang="fr-FR" sz="2800" dirty="0"/>
          </a:p>
          <a:p>
            <a:pPr marL="0" indent="0">
              <a:buFontTx/>
              <a:buNone/>
              <a:defRPr/>
            </a:pPr>
            <a:endParaRPr lang="fr-FR" dirty="0"/>
          </a:p>
        </p:txBody>
      </p:sp>
      <p:pic>
        <p:nvPicPr>
          <p:cNvPr id="23556" name="Picture 2" descr="C:\Users\BRAHIM\Downloads\WhatsApp Image 2026-06-25 at 23.37.31.JPG">
            <a:extLst>
              <a:ext uri="{FF2B5EF4-FFF2-40B4-BE49-F238E27FC236}">
                <a16:creationId xmlns:a16="http://schemas.microsoft.com/office/drawing/2014/main" id="{C12F4C39-B57F-9BF9-383F-6F2DD740F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0" y="2141538"/>
            <a:ext cx="3117850" cy="373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>
            <a:extLst>
              <a:ext uri="{FF2B5EF4-FFF2-40B4-BE49-F238E27FC236}">
                <a16:creationId xmlns:a16="http://schemas.microsoft.com/office/drawing/2014/main" id="{210A49E2-211B-8419-9714-22909F089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346825" cy="1143000"/>
          </a:xfrm>
        </p:spPr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Meilleure performance </a:t>
            </a:r>
            <a:br>
              <a:rPr lang="fr-FR" altLang="fr-FR">
                <a:solidFill>
                  <a:schemeClr val="bg1"/>
                </a:solidFill>
              </a:rPr>
            </a:br>
            <a:r>
              <a:rPr lang="fr-FR" altLang="fr-FR">
                <a:solidFill>
                  <a:schemeClr val="bg1"/>
                </a:solidFill>
              </a:rPr>
              <a:t>jeune</a:t>
            </a:r>
            <a:endParaRPr lang="fr-FR" altLang="fr-FR"/>
          </a:p>
        </p:txBody>
      </p:sp>
      <p:sp>
        <p:nvSpPr>
          <p:cNvPr id="19459" name="Espace réservé du contenu 2">
            <a:extLst>
              <a:ext uri="{FF2B5EF4-FFF2-40B4-BE49-F238E27FC236}">
                <a16:creationId xmlns:a16="http://schemas.microsoft.com/office/drawing/2014/main" id="{4029551A-AF18-41CA-54CC-9F67B028D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71688"/>
            <a:ext cx="3394075" cy="4525962"/>
          </a:xfrm>
        </p:spPr>
        <p:txBody>
          <a:bodyPr/>
          <a:lstStyle/>
          <a:p>
            <a:pPr>
              <a:defRPr/>
            </a:pPr>
            <a:r>
              <a:rPr lang="fr-FR" altLang="fr-FR" sz="2800" dirty="0"/>
              <a:t>Meilleure performance jeune Eliot ZEITOUN avec une progression de 350 points.</a:t>
            </a:r>
          </a:p>
          <a:p>
            <a:pPr marL="0" indent="0">
              <a:buFontTx/>
              <a:buNone/>
              <a:defRPr/>
            </a:pPr>
            <a:endParaRPr lang="fr-FR" altLang="fr-FR" sz="2800" dirty="0"/>
          </a:p>
        </p:txBody>
      </p:sp>
      <p:pic>
        <p:nvPicPr>
          <p:cNvPr id="24580" name="Picture 3" descr="C:\Users\BRAHIM\Downloads\WhatsApp Image 2026-06-26 at 00.05.01.jpeg">
            <a:extLst>
              <a:ext uri="{FF2B5EF4-FFF2-40B4-BE49-F238E27FC236}">
                <a16:creationId xmlns:a16="http://schemas.microsoft.com/office/drawing/2014/main" id="{86685600-38EA-9A9D-D1F7-6FC0DDCB1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133600"/>
            <a:ext cx="4103688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66B70A6-FC1E-4601-B2E0-AA78A788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BILAN SAISON 2025-2026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9DFA8FC-FA02-C4D1-45DB-5A216CEF7DB5}"/>
              </a:ext>
            </a:extLst>
          </p:cNvPr>
          <p:cNvSpPr txBox="1"/>
          <p:nvPr/>
        </p:nvSpPr>
        <p:spPr>
          <a:xfrm>
            <a:off x="1475656" y="6163634"/>
            <a:ext cx="6419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>
                <a:solidFill>
                  <a:srgbClr val="C00000"/>
                </a:solidFill>
              </a:rPr>
              <a:t>    13,4</a:t>
            </a:r>
            <a:r>
              <a:rPr lang="fr-FR" dirty="0">
                <a:solidFill>
                  <a:srgbClr val="C00000"/>
                </a:solidFill>
              </a:rPr>
              <a:t>% de féminines contre 11,6 % la saison dernière</a:t>
            </a:r>
            <a:endParaRPr lang="fr-FR" sz="1800" dirty="0">
              <a:solidFill>
                <a:srgbClr val="C00000"/>
              </a:solidFill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FD063E74-E9E7-40D8-F339-088554F3D2B4}"/>
              </a:ext>
            </a:extLst>
          </p:cNvPr>
          <p:cNvSpPr/>
          <p:nvPr/>
        </p:nvSpPr>
        <p:spPr>
          <a:xfrm>
            <a:off x="1085007" y="1916113"/>
            <a:ext cx="7200800" cy="4608512"/>
          </a:xfrm>
          <a:custGeom>
            <a:avLst/>
            <a:gdLst/>
            <a:ahLst/>
            <a:cxnLst/>
            <a:rect l="l" t="t" r="r" b="b"/>
            <a:pathLst>
              <a:path w="10601999" h="6944314">
                <a:moveTo>
                  <a:pt x="0" y="0"/>
                </a:moveTo>
                <a:lnTo>
                  <a:pt x="10601999" y="0"/>
                </a:lnTo>
                <a:lnTo>
                  <a:pt x="10601999" y="6944314"/>
                </a:lnTo>
                <a:lnTo>
                  <a:pt x="0" y="6944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782" b="-98957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96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>
            <a:extLst>
              <a:ext uri="{FF2B5EF4-FFF2-40B4-BE49-F238E27FC236}">
                <a16:creationId xmlns:a16="http://schemas.microsoft.com/office/drawing/2014/main" id="{ACE2EA8C-746D-DFE0-44D8-4D81711A9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346825" cy="1143000"/>
          </a:xfrm>
        </p:spPr>
        <p:txBody>
          <a:bodyPr/>
          <a:lstStyle/>
          <a:p>
            <a:r>
              <a:rPr lang="fr-FR" altLang="fr-FR">
                <a:solidFill>
                  <a:schemeClr val="bg1"/>
                </a:solidFill>
              </a:rPr>
              <a:t>Meilleure performance </a:t>
            </a:r>
            <a:br>
              <a:rPr lang="fr-FR" altLang="fr-FR">
                <a:solidFill>
                  <a:schemeClr val="bg1"/>
                </a:solidFill>
              </a:rPr>
            </a:br>
            <a:r>
              <a:rPr lang="fr-FR" altLang="fr-FR">
                <a:solidFill>
                  <a:schemeClr val="bg1"/>
                </a:solidFill>
              </a:rPr>
              <a:t>féminine</a:t>
            </a:r>
            <a:endParaRPr lang="fr-FR" altLang="fr-FR"/>
          </a:p>
        </p:txBody>
      </p:sp>
      <p:sp>
        <p:nvSpPr>
          <p:cNvPr id="21507" name="Espace réservé du contenu 2">
            <a:extLst>
              <a:ext uri="{FF2B5EF4-FFF2-40B4-BE49-F238E27FC236}">
                <a16:creationId xmlns:a16="http://schemas.microsoft.com/office/drawing/2014/main" id="{F4568B60-6626-06D5-FB4E-7B8CE0E26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924944"/>
            <a:ext cx="4103688" cy="1928812"/>
          </a:xfrm>
        </p:spPr>
        <p:txBody>
          <a:bodyPr/>
          <a:lstStyle/>
          <a:p>
            <a:pPr>
              <a:defRPr/>
            </a:pPr>
            <a:r>
              <a:rPr lang="fr-FR" altLang="fr-FR" sz="2800" dirty="0"/>
              <a:t>Joueuse de l’année </a:t>
            </a:r>
          </a:p>
          <a:p>
            <a:pPr marL="0" indent="0">
              <a:buFontTx/>
              <a:buNone/>
              <a:defRPr/>
            </a:pPr>
            <a:r>
              <a:rPr lang="fr-FR" altLang="fr-FR" sz="2800" dirty="0"/>
              <a:t>Nathalie GARCIA avec une progression de 83 points</a:t>
            </a:r>
          </a:p>
          <a:p>
            <a:pPr marL="0" indent="0">
              <a:buFontTx/>
              <a:buNone/>
              <a:defRPr/>
            </a:pPr>
            <a:endParaRPr lang="fr-FR" altLang="fr-FR" sz="2800" dirty="0"/>
          </a:p>
        </p:txBody>
      </p:sp>
      <p:pic>
        <p:nvPicPr>
          <p:cNvPr id="25604" name="Picture 2" descr="C:\Users\BRAHIM\Downloads\WhatsApp Image 2026-06-25 at 14.59.19.JPG">
            <a:extLst>
              <a:ext uri="{FF2B5EF4-FFF2-40B4-BE49-F238E27FC236}">
                <a16:creationId xmlns:a16="http://schemas.microsoft.com/office/drawing/2014/main" id="{05C1FD4E-1FAD-5309-738C-554BD261B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5038"/>
            <a:ext cx="3784600" cy="378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>
            <a:extLst>
              <a:ext uri="{FF2B5EF4-FFF2-40B4-BE49-F238E27FC236}">
                <a16:creationId xmlns:a16="http://schemas.microsoft.com/office/drawing/2014/main" id="{8E97D077-0A19-48F3-ABE7-5CAAD6CB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346825" cy="1143000"/>
          </a:xfrm>
        </p:spPr>
        <p:txBody>
          <a:bodyPr/>
          <a:lstStyle/>
          <a:p>
            <a:r>
              <a:rPr lang="fr-FR" altLang="fr-FR" dirty="0">
                <a:solidFill>
                  <a:schemeClr val="bg1"/>
                </a:solidFill>
              </a:rPr>
              <a:t>Remerciements</a:t>
            </a:r>
            <a:endParaRPr lang="fr-FR" altLang="fr-FR" dirty="0"/>
          </a:p>
        </p:txBody>
      </p:sp>
      <p:sp>
        <p:nvSpPr>
          <p:cNvPr id="25603" name="Espace réservé du contenu 2">
            <a:extLst>
              <a:ext uri="{FF2B5EF4-FFF2-40B4-BE49-F238E27FC236}">
                <a16:creationId xmlns:a16="http://schemas.microsoft.com/office/drawing/2014/main" id="{AAF035FD-882D-F580-D653-4AA1B245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773238"/>
            <a:ext cx="8362950" cy="4065587"/>
          </a:xfrm>
        </p:spPr>
        <p:txBody>
          <a:bodyPr/>
          <a:lstStyle/>
          <a:p>
            <a:pPr>
              <a:defRPr/>
            </a:pPr>
            <a:r>
              <a:rPr lang="fr-FR" altLang="fr-FR" sz="2800" dirty="0"/>
              <a:t>À Alain, Jean-Claude, Marie-Line, Henri et Jérôme</a:t>
            </a:r>
          </a:p>
          <a:p>
            <a:pPr marL="0" indent="0">
              <a:buFontTx/>
              <a:buNone/>
              <a:defRPr/>
            </a:pPr>
            <a:r>
              <a:rPr lang="fr-FR" altLang="fr-FR" sz="2800" dirty="0"/>
              <a:t>pour leur investissement avec les loisirs et les jeunes.</a:t>
            </a:r>
          </a:p>
          <a:p>
            <a:pPr>
              <a:defRPr/>
            </a:pPr>
            <a:r>
              <a:rPr lang="fr-FR" altLang="fr-FR" sz="2800" dirty="0"/>
              <a:t>À Noureddine</a:t>
            </a:r>
          </a:p>
          <a:p>
            <a:pPr>
              <a:defRPr/>
            </a:pPr>
            <a:r>
              <a:rPr lang="fr-FR" altLang="fr-FR" sz="2800" dirty="0"/>
              <a:t>Aux capitaines des équipes et joueurs et joueuses pour leur motivation et investissement.</a:t>
            </a:r>
          </a:p>
          <a:p>
            <a:pPr>
              <a:defRPr/>
            </a:pPr>
            <a:r>
              <a:rPr lang="fr-FR" altLang="fr-FR" sz="2800" dirty="0"/>
              <a:t>Aux familles pour leur soutien.</a:t>
            </a:r>
          </a:p>
          <a:p>
            <a:pPr>
              <a:defRPr/>
            </a:pPr>
            <a:r>
              <a:rPr lang="fr-FR" altLang="fr-FR" sz="2800" dirty="0"/>
              <a:t>Aux mairies, partenaires et sponsors pour leurs confiance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CEC4D4F-73E9-403A-AF5B-6063958156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-90264"/>
            <a:ext cx="6119812" cy="1143000"/>
          </a:xfrm>
        </p:spPr>
        <p:txBody>
          <a:bodyPr/>
          <a:lstStyle/>
          <a:p>
            <a:r>
              <a:rPr lang="fr-FR" altLang="fr-FR" sz="4000" dirty="0">
                <a:solidFill>
                  <a:schemeClr val="bg1"/>
                </a:solidFill>
              </a:rPr>
              <a:t>RAPPORT FINANCIER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30E5FCF-C4D8-4972-ACBC-610B2111169C}"/>
              </a:ext>
            </a:extLst>
          </p:cNvPr>
          <p:cNvSpPr txBox="1"/>
          <p:nvPr/>
        </p:nvSpPr>
        <p:spPr>
          <a:xfrm>
            <a:off x="899592" y="764704"/>
            <a:ext cx="712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800" dirty="0">
                <a:solidFill>
                  <a:schemeClr val="bg1"/>
                </a:solidFill>
              </a:rPr>
              <a:t>SAISON 2025 - 2026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3D5674-06A4-FF4C-B2AD-F04159AA86B0}"/>
              </a:ext>
            </a:extLst>
          </p:cNvPr>
          <p:cNvSpPr txBox="1"/>
          <p:nvPr/>
        </p:nvSpPr>
        <p:spPr>
          <a:xfrm>
            <a:off x="2051720" y="2996952"/>
            <a:ext cx="55050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dirty="0"/>
              <a:t>Comptabilité CITT</a:t>
            </a:r>
          </a:p>
          <a:p>
            <a:endParaRPr lang="fr-FR" sz="3000" dirty="0"/>
          </a:p>
          <a:p>
            <a:r>
              <a:rPr lang="fr-FR" sz="3000" dirty="0"/>
              <a:t>du </a:t>
            </a:r>
            <a:r>
              <a:rPr lang="fr-FR" sz="3000" b="1" dirty="0"/>
              <a:t>1 juin 2025 au 31 mai 2026</a:t>
            </a:r>
          </a:p>
        </p:txBody>
      </p:sp>
    </p:spTree>
    <p:extLst>
      <p:ext uri="{BB962C8B-B14F-4D97-AF65-F5344CB8AC3E}">
        <p14:creationId xmlns:p14="http://schemas.microsoft.com/office/powerpoint/2010/main" val="3660018909"/>
      </p:ext>
    </p:extLst>
  </p:cSld>
  <p:clrMapOvr>
    <a:masterClrMapping/>
  </p:clrMapOvr>
  <p:transition spd="med">
    <p:pull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CEC4D4F-73E9-403A-AF5B-6063958156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-90264"/>
            <a:ext cx="6119812" cy="1143000"/>
          </a:xfrm>
        </p:spPr>
        <p:txBody>
          <a:bodyPr/>
          <a:lstStyle/>
          <a:p>
            <a:r>
              <a:rPr lang="fr-FR" altLang="fr-FR" sz="4000" dirty="0">
                <a:solidFill>
                  <a:schemeClr val="bg1"/>
                </a:solidFill>
              </a:rPr>
              <a:t>RAPPORT FINANCIER</a:t>
            </a:r>
          </a:p>
        </p:txBody>
      </p:sp>
      <p:sp>
        <p:nvSpPr>
          <p:cNvPr id="8" name="ZoneTexte 1">
            <a:extLst>
              <a:ext uri="{FF2B5EF4-FFF2-40B4-BE49-F238E27FC236}">
                <a16:creationId xmlns:a16="http://schemas.microsoft.com/office/drawing/2014/main" id="{E5660469-FC35-8344-915A-D487CD26EC8A}"/>
              </a:ext>
            </a:extLst>
          </p:cNvPr>
          <p:cNvSpPr txBox="1"/>
          <p:nvPr/>
        </p:nvSpPr>
        <p:spPr>
          <a:xfrm>
            <a:off x="899592" y="764704"/>
            <a:ext cx="712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800" dirty="0">
                <a:solidFill>
                  <a:schemeClr val="bg1"/>
                </a:solidFill>
              </a:rPr>
              <a:t>SAISON 2025 - 2026</a:t>
            </a:r>
            <a:endParaRPr lang="fr-FR" sz="28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0133A7-92AD-3740-869A-FF3E4F1CD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51"/>
          <a:stretch/>
        </p:blipFill>
        <p:spPr>
          <a:xfrm>
            <a:off x="0" y="1559188"/>
            <a:ext cx="9144000" cy="49661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C5EEE1-7A2D-4E49-83BF-33C4CE446062}"/>
              </a:ext>
            </a:extLst>
          </p:cNvPr>
          <p:cNvSpPr txBox="1"/>
          <p:nvPr/>
        </p:nvSpPr>
        <p:spPr>
          <a:xfrm>
            <a:off x="5580112" y="5229200"/>
            <a:ext cx="2691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70C0"/>
                </a:solidFill>
              </a:rPr>
              <a:t>Bilan 2025/26: </a:t>
            </a:r>
            <a:r>
              <a:rPr lang="fr-FR" sz="2000" b="1" dirty="0">
                <a:solidFill>
                  <a:srgbClr val="0070C0"/>
                </a:solidFill>
              </a:rPr>
              <a:t>- 169 €</a:t>
            </a:r>
          </a:p>
        </p:txBody>
      </p:sp>
    </p:spTree>
    <p:extLst>
      <p:ext uri="{BB962C8B-B14F-4D97-AF65-F5344CB8AC3E}">
        <p14:creationId xmlns:p14="http://schemas.microsoft.com/office/powerpoint/2010/main" val="374461867"/>
      </p:ext>
    </p:extLst>
  </p:cSld>
  <p:clrMapOvr>
    <a:masterClrMapping/>
  </p:clrMapOvr>
  <p:transition spd="med">
    <p:pull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A596260-BA2A-3A46-9758-15116069D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-90264"/>
            <a:ext cx="6119812" cy="1143000"/>
          </a:xfrm>
        </p:spPr>
        <p:txBody>
          <a:bodyPr/>
          <a:lstStyle/>
          <a:p>
            <a:r>
              <a:rPr lang="fr-FR" altLang="fr-FR" sz="4000" dirty="0">
                <a:solidFill>
                  <a:schemeClr val="bg1"/>
                </a:solidFill>
              </a:rPr>
              <a:t>RAPPORT FINANCIER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DDCFB4-6EF0-C94E-981D-4CBEACDDF4CE}"/>
              </a:ext>
            </a:extLst>
          </p:cNvPr>
          <p:cNvSpPr txBox="1"/>
          <p:nvPr/>
        </p:nvSpPr>
        <p:spPr>
          <a:xfrm>
            <a:off x="1396411" y="2420888"/>
            <a:ext cx="6840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Investissements (matériel TT et autre): 3500 €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609E87-382C-424A-9BCC-8D81528286F7}"/>
              </a:ext>
            </a:extLst>
          </p:cNvPr>
          <p:cNvSpPr txBox="1"/>
          <p:nvPr/>
        </p:nvSpPr>
        <p:spPr>
          <a:xfrm>
            <a:off x="2044086" y="2890774"/>
            <a:ext cx="3204723" cy="25339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b="1" dirty="0"/>
              <a:t>4 tables TT (compétition)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b="1" dirty="0"/>
              <a:t>10 séparations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b="1" dirty="0"/>
              <a:t>7 filets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b="1" dirty="0"/>
              <a:t>1 crêpière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b="1" dirty="0"/>
              <a:t>4 porte-serviettes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endParaRPr lang="fr-FR" dirty="0"/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53238178-8311-9D4B-84D8-1013732AEBC2}"/>
              </a:ext>
            </a:extLst>
          </p:cNvPr>
          <p:cNvSpPr txBox="1"/>
          <p:nvPr/>
        </p:nvSpPr>
        <p:spPr>
          <a:xfrm>
            <a:off x="899592" y="764704"/>
            <a:ext cx="712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800" dirty="0">
                <a:solidFill>
                  <a:schemeClr val="bg1"/>
                </a:solidFill>
              </a:rPr>
              <a:t>SAISON 2024 - 2025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5119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A596260-BA2A-3A46-9758-15116069D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-90264"/>
            <a:ext cx="6119812" cy="1143000"/>
          </a:xfrm>
        </p:spPr>
        <p:txBody>
          <a:bodyPr/>
          <a:lstStyle/>
          <a:p>
            <a:r>
              <a:rPr lang="fr-FR" altLang="fr-FR" sz="4000" dirty="0">
                <a:solidFill>
                  <a:schemeClr val="bg1"/>
                </a:solidFill>
              </a:rPr>
              <a:t>RAPPORT FINANCIER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DDCFB4-6EF0-C94E-981D-4CBEACDDF4CE}"/>
              </a:ext>
            </a:extLst>
          </p:cNvPr>
          <p:cNvSpPr txBox="1"/>
          <p:nvPr/>
        </p:nvSpPr>
        <p:spPr>
          <a:xfrm>
            <a:off x="819132" y="1912059"/>
            <a:ext cx="3281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Principales recettes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609E87-382C-424A-9BCC-8D81528286F7}"/>
              </a:ext>
            </a:extLst>
          </p:cNvPr>
          <p:cNvSpPr txBox="1"/>
          <p:nvPr/>
        </p:nvSpPr>
        <p:spPr>
          <a:xfrm>
            <a:off x="1763688" y="2636912"/>
            <a:ext cx="6622326" cy="3364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Inscriptions / licences				30 000 €</a:t>
            </a:r>
          </a:p>
          <a:p>
            <a:pPr>
              <a:lnSpc>
                <a:spcPct val="150000"/>
              </a:lnSpc>
            </a:pPr>
            <a:r>
              <a:rPr lang="fr-FR" dirty="0"/>
              <a:t>Subventions maries				5300 €</a:t>
            </a:r>
          </a:p>
          <a:p>
            <a:pPr>
              <a:lnSpc>
                <a:spcPct val="150000"/>
              </a:lnSpc>
            </a:pPr>
            <a:r>
              <a:rPr lang="fr-FR" dirty="0"/>
              <a:t>Agence Nationale du Sport 			3100 €</a:t>
            </a:r>
          </a:p>
          <a:p>
            <a:pPr>
              <a:lnSpc>
                <a:spcPct val="150000"/>
              </a:lnSpc>
            </a:pPr>
            <a:r>
              <a:rPr lang="fr-FR" dirty="0"/>
              <a:t>Stages vacances					3000 €</a:t>
            </a:r>
          </a:p>
          <a:p>
            <a:pPr>
              <a:lnSpc>
                <a:spcPct val="150000"/>
              </a:lnSpc>
            </a:pPr>
            <a:r>
              <a:rPr lang="fr-FR" dirty="0"/>
              <a:t>Tournoi national					1500 €</a:t>
            </a:r>
          </a:p>
          <a:p>
            <a:pPr>
              <a:lnSpc>
                <a:spcPct val="150000"/>
              </a:lnSpc>
            </a:pPr>
            <a:r>
              <a:rPr lang="fr-FR" dirty="0"/>
              <a:t>Tournois divers &amp; tombola				2000 €</a:t>
            </a:r>
          </a:p>
          <a:p>
            <a:pPr>
              <a:lnSpc>
                <a:spcPct val="150000"/>
              </a:lnSpc>
            </a:pPr>
            <a:r>
              <a:rPr lang="fr-FR" dirty="0"/>
              <a:t>Vide Dressing					800 €</a:t>
            </a:r>
          </a:p>
          <a:p>
            <a:pPr>
              <a:lnSpc>
                <a:spcPct val="150000"/>
              </a:lnSpc>
            </a:pPr>
            <a:r>
              <a:rPr lang="fr-FR" dirty="0"/>
              <a:t>Sponsoring/dons					1300 €</a:t>
            </a: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53238178-8311-9D4B-84D8-1013732AEBC2}"/>
              </a:ext>
            </a:extLst>
          </p:cNvPr>
          <p:cNvSpPr txBox="1"/>
          <p:nvPr/>
        </p:nvSpPr>
        <p:spPr>
          <a:xfrm>
            <a:off x="899592" y="764704"/>
            <a:ext cx="712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800" dirty="0">
                <a:solidFill>
                  <a:schemeClr val="bg1"/>
                </a:solidFill>
              </a:rPr>
              <a:t>SAISON 2025 - 2026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854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CEC4D4F-73E9-403A-AF5B-6063958156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-171400"/>
            <a:ext cx="6119812" cy="1143000"/>
          </a:xfrm>
        </p:spPr>
        <p:txBody>
          <a:bodyPr/>
          <a:lstStyle/>
          <a:p>
            <a:r>
              <a:rPr lang="fr-FR" altLang="fr-FR" sz="3600" dirty="0">
                <a:solidFill>
                  <a:schemeClr val="bg1"/>
                </a:solidFill>
              </a:rPr>
              <a:t>Budget prévisionnel</a:t>
            </a:r>
          </a:p>
        </p:txBody>
      </p:sp>
      <p:sp>
        <p:nvSpPr>
          <p:cNvPr id="11" name="ZoneTexte 1">
            <a:extLst>
              <a:ext uri="{FF2B5EF4-FFF2-40B4-BE49-F238E27FC236}">
                <a16:creationId xmlns:a16="http://schemas.microsoft.com/office/drawing/2014/main" id="{0255E28F-DBA5-BE4E-915D-F4A34DC96F3B}"/>
              </a:ext>
            </a:extLst>
          </p:cNvPr>
          <p:cNvSpPr txBox="1"/>
          <p:nvPr/>
        </p:nvSpPr>
        <p:spPr>
          <a:xfrm>
            <a:off x="899592" y="764704"/>
            <a:ext cx="712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800" dirty="0">
                <a:solidFill>
                  <a:schemeClr val="bg1"/>
                </a:solidFill>
              </a:rPr>
              <a:t>SAISON 2026 - 2027</a:t>
            </a:r>
            <a:endParaRPr lang="fr-FR" sz="28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441DB0-9774-FB4C-9906-CDF9FE250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72816"/>
            <a:ext cx="7937903" cy="478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52625"/>
      </p:ext>
    </p:extLst>
  </p:cSld>
  <p:clrMapOvr>
    <a:masterClrMapping/>
  </p:clrMapOvr>
  <p:transition spd="slow">
    <p:cover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CEC4D4F-73E9-403A-AF5B-6063958156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592" y="188640"/>
            <a:ext cx="6336233" cy="1354162"/>
          </a:xfrm>
        </p:spPr>
        <p:txBody>
          <a:bodyPr/>
          <a:lstStyle/>
          <a:p>
            <a:r>
              <a:rPr lang="fr-FR" altLang="fr-FR" sz="3000" dirty="0">
                <a:solidFill>
                  <a:schemeClr val="bg1"/>
                </a:solidFill>
              </a:rPr>
              <a:t>TARIFS D’INSCRIPTIONS </a:t>
            </a:r>
            <a:br>
              <a:rPr lang="fr-FR" altLang="fr-FR" sz="3000" dirty="0">
                <a:solidFill>
                  <a:schemeClr val="bg1"/>
                </a:solidFill>
              </a:rPr>
            </a:br>
            <a:r>
              <a:rPr lang="fr-FR" altLang="fr-FR" sz="3000" dirty="0">
                <a:solidFill>
                  <a:schemeClr val="bg1"/>
                </a:solidFill>
              </a:rPr>
              <a:t>SAISON 2026 - 2027</a:t>
            </a:r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AF73E1CC-06B9-7B4D-ABDF-2517BCF5AF31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2132856"/>
          <a:ext cx="8253470" cy="4069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8781">
                  <a:extLst>
                    <a:ext uri="{9D8B030D-6E8A-4147-A177-3AD203B41FA5}">
                      <a16:colId xmlns:a16="http://schemas.microsoft.com/office/drawing/2014/main" val="1829901899"/>
                    </a:ext>
                  </a:extLst>
                </a:gridCol>
                <a:gridCol w="1432087">
                  <a:extLst>
                    <a:ext uri="{9D8B030D-6E8A-4147-A177-3AD203B41FA5}">
                      <a16:colId xmlns:a16="http://schemas.microsoft.com/office/drawing/2014/main" val="3968221909"/>
                    </a:ext>
                  </a:extLst>
                </a:gridCol>
                <a:gridCol w="1496301">
                  <a:extLst>
                    <a:ext uri="{9D8B030D-6E8A-4147-A177-3AD203B41FA5}">
                      <a16:colId xmlns:a16="http://schemas.microsoft.com/office/drawing/2014/main" val="3906201324"/>
                    </a:ext>
                  </a:extLst>
                </a:gridCol>
                <a:gridCol w="1496301">
                  <a:extLst>
                    <a:ext uri="{9D8B030D-6E8A-4147-A177-3AD203B41FA5}">
                      <a16:colId xmlns:a16="http://schemas.microsoft.com/office/drawing/2014/main" val="946880085"/>
                    </a:ext>
                  </a:extLst>
                </a:gridCol>
              </a:tblGrid>
              <a:tr h="713887">
                <a:tc>
                  <a:txBody>
                    <a:bodyPr/>
                    <a:lstStyle/>
                    <a:p>
                      <a:r>
                        <a:rPr lang="fr-FR" sz="1800" dirty="0"/>
                        <a:t>Catégories</a:t>
                      </a:r>
                    </a:p>
                  </a:txBody>
                  <a:tcPr marL="92668" marR="92668" marT="46334" marB="4633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2025-26</a:t>
                      </a:r>
                    </a:p>
                  </a:txBody>
                  <a:tcPr marL="92668" marR="92668" marT="46334" marB="4633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Prix Licence </a:t>
                      </a:r>
                    </a:p>
                    <a:p>
                      <a:pPr algn="ctr"/>
                      <a:r>
                        <a:rPr lang="fr-FR" sz="1800" b="1" dirty="0"/>
                        <a:t>FFTT </a:t>
                      </a:r>
                      <a:r>
                        <a:rPr lang="fr-FR" sz="1800" b="1"/>
                        <a:t>(2025)</a:t>
                      </a:r>
                      <a:endParaRPr lang="fr-FR" sz="1800" b="1" dirty="0"/>
                    </a:p>
                  </a:txBody>
                  <a:tcPr marL="92668" marR="92668" marT="46334" marB="4633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2026-27</a:t>
                      </a:r>
                    </a:p>
                  </a:txBody>
                  <a:tcPr marL="92668" marR="92668" marT="46334" marB="46334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240969"/>
                  </a:ext>
                </a:extLst>
              </a:tr>
              <a:tr h="407936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Baby Ping 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100 €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025198"/>
                          </a:solidFill>
                        </a:rPr>
                        <a:t>--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C00000"/>
                          </a:solidFill>
                        </a:rPr>
                        <a:t>100 €</a:t>
                      </a:r>
                    </a:p>
                  </a:txBody>
                  <a:tcPr marL="92668" marR="92668" marT="46334" marB="46334"/>
                </a:tc>
                <a:extLst>
                  <a:ext uri="{0D108BD9-81ED-4DB2-BD59-A6C34878D82A}">
                    <a16:rowId xmlns:a16="http://schemas.microsoft.com/office/drawing/2014/main" val="1222270216"/>
                  </a:ext>
                </a:extLst>
              </a:tr>
              <a:tr h="407936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Poussin / Benjamin (Compétition)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150 €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025198"/>
                          </a:solidFill>
                        </a:rPr>
                        <a:t>42,00€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rgbClr val="C00000"/>
                          </a:solidFill>
                        </a:rPr>
                        <a:t>160 €</a:t>
                      </a:r>
                    </a:p>
                  </a:txBody>
                  <a:tcPr marL="92668" marR="92668" marT="46334" marB="46334"/>
                </a:tc>
                <a:extLst>
                  <a:ext uri="{0D108BD9-81ED-4DB2-BD59-A6C34878D82A}">
                    <a16:rowId xmlns:a16="http://schemas.microsoft.com/office/drawing/2014/main" val="770434467"/>
                  </a:ext>
                </a:extLst>
              </a:tr>
              <a:tr h="407936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Poussin / Benjamin (Loisir)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150 €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025198"/>
                          </a:solidFill>
                        </a:rPr>
                        <a:t>9,50€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rgbClr val="C00000"/>
                          </a:solidFill>
                        </a:rPr>
                        <a:t>160 €</a:t>
                      </a:r>
                    </a:p>
                  </a:txBody>
                  <a:tcPr marL="92668" marR="92668" marT="46334" marB="46334"/>
                </a:tc>
                <a:extLst>
                  <a:ext uri="{0D108BD9-81ED-4DB2-BD59-A6C34878D82A}">
                    <a16:rowId xmlns:a16="http://schemas.microsoft.com/office/drawing/2014/main" val="1965714536"/>
                  </a:ext>
                </a:extLst>
              </a:tr>
              <a:tr h="407936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Minime / Cadet (Compétition)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170 €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025198"/>
                          </a:solidFill>
                        </a:rPr>
                        <a:t>42,00€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C00000"/>
                          </a:solidFill>
                        </a:rPr>
                        <a:t>180 €</a:t>
                      </a:r>
                    </a:p>
                  </a:txBody>
                  <a:tcPr marL="92668" marR="92668" marT="46334" marB="46334"/>
                </a:tc>
                <a:extLst>
                  <a:ext uri="{0D108BD9-81ED-4DB2-BD59-A6C34878D82A}">
                    <a16:rowId xmlns:a16="http://schemas.microsoft.com/office/drawing/2014/main" val="2428491047"/>
                  </a:ext>
                </a:extLst>
              </a:tr>
              <a:tr h="407936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Minime / Cadet (Loisir)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170 €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025198"/>
                          </a:solidFill>
                        </a:rPr>
                        <a:t>9,50€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C00000"/>
                          </a:solidFill>
                        </a:rPr>
                        <a:t>180 €</a:t>
                      </a:r>
                    </a:p>
                  </a:txBody>
                  <a:tcPr marL="92668" marR="92668" marT="46334" marB="46334"/>
                </a:tc>
                <a:extLst>
                  <a:ext uri="{0D108BD9-81ED-4DB2-BD59-A6C34878D82A}">
                    <a16:rowId xmlns:a16="http://schemas.microsoft.com/office/drawing/2014/main" val="641924139"/>
                  </a:ext>
                </a:extLst>
              </a:tr>
              <a:tr h="705775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Junior / Sénior / Vétérans (Compétitions)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200 €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025198"/>
                          </a:solidFill>
                        </a:rPr>
                        <a:t>59,00€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C00000"/>
                          </a:solidFill>
                        </a:rPr>
                        <a:t>220 €</a:t>
                      </a:r>
                    </a:p>
                  </a:txBody>
                  <a:tcPr marL="92668" marR="92668" marT="46334" marB="46334"/>
                </a:tc>
                <a:extLst>
                  <a:ext uri="{0D108BD9-81ED-4DB2-BD59-A6C34878D82A}">
                    <a16:rowId xmlns:a16="http://schemas.microsoft.com/office/drawing/2014/main" val="1272923080"/>
                  </a:ext>
                </a:extLst>
              </a:tr>
              <a:tr h="407936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Junior / Sénior / Vétérans (Loisirs)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25198"/>
                          </a:solidFill>
                        </a:rPr>
                        <a:t>180 €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025198"/>
                          </a:solidFill>
                        </a:rPr>
                        <a:t>19,40€</a:t>
                      </a:r>
                    </a:p>
                  </a:txBody>
                  <a:tcPr marL="92668" marR="92668" marT="46334" marB="46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rgbClr val="C00000"/>
                          </a:solidFill>
                        </a:rPr>
                        <a:t>190 €</a:t>
                      </a:r>
                    </a:p>
                  </a:txBody>
                  <a:tcPr marL="92668" marR="92668" marT="46334" marB="46334"/>
                </a:tc>
                <a:extLst>
                  <a:ext uri="{0D108BD9-81ED-4DB2-BD59-A6C34878D82A}">
                    <a16:rowId xmlns:a16="http://schemas.microsoft.com/office/drawing/2014/main" val="4134458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5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947F88-40FA-2D47-B9CF-2F099610675C}"/>
              </a:ext>
            </a:extLst>
          </p:cNvPr>
          <p:cNvSpPr txBox="1"/>
          <p:nvPr/>
        </p:nvSpPr>
        <p:spPr>
          <a:xfrm>
            <a:off x="474046" y="2132856"/>
            <a:ext cx="66847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dirty="0"/>
              <a:t>Quitus financier (saison 2025/26)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dirty="0"/>
              <a:t>Budget saison 2026/27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dirty="0"/>
              <a:t>Cotisations saison 2026/27</a:t>
            </a:r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>
                <a:solidFill>
                  <a:srgbClr val="FF0000"/>
                </a:solidFill>
              </a:rPr>
              <a:t>Rapport financier, budget 2026/2027 et cotisations votés à l’unanimité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</p:txBody>
      </p:sp>
      <p:pic>
        <p:nvPicPr>
          <p:cNvPr id="1026" name="Picture 2" descr="vote mains levées 2770153 Art vectoriel chez Vecteezy">
            <a:extLst>
              <a:ext uri="{FF2B5EF4-FFF2-40B4-BE49-F238E27FC236}">
                <a16:creationId xmlns:a16="http://schemas.microsoft.com/office/drawing/2014/main" id="{6D267256-1375-F457-CF30-746A88A3D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558" y="3202280"/>
            <a:ext cx="331844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B79E813-8AF5-7F62-49DA-7CDA176986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-90264"/>
            <a:ext cx="6119812" cy="1143000"/>
          </a:xfrm>
        </p:spPr>
        <p:txBody>
          <a:bodyPr/>
          <a:lstStyle/>
          <a:p>
            <a:r>
              <a:rPr lang="fr-FR" altLang="fr-FR" sz="4000" dirty="0">
                <a:solidFill>
                  <a:schemeClr val="bg1"/>
                </a:solidFill>
              </a:rPr>
              <a:t>RAPPORT FINANCIER</a:t>
            </a:r>
          </a:p>
        </p:txBody>
      </p:sp>
      <p:sp>
        <p:nvSpPr>
          <p:cNvPr id="8" name="ZoneTexte 1">
            <a:extLst>
              <a:ext uri="{FF2B5EF4-FFF2-40B4-BE49-F238E27FC236}">
                <a16:creationId xmlns:a16="http://schemas.microsoft.com/office/drawing/2014/main" id="{4A66B300-6C88-D967-2307-087AEE01436C}"/>
              </a:ext>
            </a:extLst>
          </p:cNvPr>
          <p:cNvSpPr txBox="1"/>
          <p:nvPr/>
        </p:nvSpPr>
        <p:spPr>
          <a:xfrm>
            <a:off x="899592" y="764704"/>
            <a:ext cx="712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800" dirty="0">
                <a:solidFill>
                  <a:schemeClr val="bg1"/>
                </a:solidFill>
              </a:rPr>
              <a:t>SAISON 2025 - 2026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3486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CEC4D4F-73E9-403A-AF5B-6063958156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6192217" cy="1143000"/>
          </a:xfrm>
        </p:spPr>
        <p:txBody>
          <a:bodyPr/>
          <a:lstStyle/>
          <a:p>
            <a:r>
              <a:rPr lang="fr-FR" altLang="fr-FR" sz="4000" dirty="0">
                <a:solidFill>
                  <a:schemeClr val="bg1"/>
                </a:solidFill>
              </a:rPr>
              <a:t>QUESTIONS DIVERSES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5EABDC-6E84-4289-ABB1-28696EB47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3176"/>
            <a:ext cx="3528392" cy="183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2125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66B70A6-FC1E-4601-B2E0-AA78A788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BILAN SAISON 2025-2026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60583B8-E869-65FC-ECB2-F4B68000AB7C}"/>
              </a:ext>
            </a:extLst>
          </p:cNvPr>
          <p:cNvSpPr/>
          <p:nvPr/>
        </p:nvSpPr>
        <p:spPr>
          <a:xfrm>
            <a:off x="1299854" y="2060848"/>
            <a:ext cx="7056784" cy="4102786"/>
          </a:xfrm>
          <a:custGeom>
            <a:avLst/>
            <a:gdLst/>
            <a:ahLst/>
            <a:cxnLst/>
            <a:rect l="l" t="t" r="r" b="b"/>
            <a:pathLst>
              <a:path w="10062825" h="6944314">
                <a:moveTo>
                  <a:pt x="0" y="0"/>
                </a:moveTo>
                <a:lnTo>
                  <a:pt x="10062825" y="0"/>
                </a:lnTo>
                <a:lnTo>
                  <a:pt x="10062825" y="6944314"/>
                </a:lnTo>
                <a:lnTo>
                  <a:pt x="0" y="6944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9852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D39A75-94AD-427E-A7CE-47C3C32E27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592" y="274638"/>
            <a:ext cx="6336233" cy="1354162"/>
          </a:xfrm>
        </p:spPr>
        <p:txBody>
          <a:bodyPr/>
          <a:lstStyle/>
          <a:p>
            <a:r>
              <a:rPr lang="fr-FR" altLang="fr-FR" sz="4000" dirty="0">
                <a:solidFill>
                  <a:schemeClr val="bg1"/>
                </a:solidFill>
              </a:rPr>
              <a:t>ELECTION</a:t>
            </a:r>
            <a:br>
              <a:rPr lang="fr-FR" altLang="fr-FR" sz="4000" dirty="0">
                <a:solidFill>
                  <a:schemeClr val="bg1"/>
                </a:solidFill>
              </a:rPr>
            </a:br>
            <a:r>
              <a:rPr lang="fr-FR" altLang="fr-FR" sz="4000" dirty="0">
                <a:solidFill>
                  <a:schemeClr val="bg1"/>
                </a:solidFill>
              </a:rPr>
              <a:t>Conseil d’administration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FE3326-4D02-6D2A-2E23-957B7BC54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4316"/>
              </p:ext>
            </p:extLst>
          </p:nvPr>
        </p:nvGraphicFramePr>
        <p:xfrm>
          <a:off x="971600" y="1916832"/>
          <a:ext cx="7560839" cy="46683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0419">
                  <a:extLst>
                    <a:ext uri="{9D8B030D-6E8A-4147-A177-3AD203B41FA5}">
                      <a16:colId xmlns:a16="http://schemas.microsoft.com/office/drawing/2014/main" val="1035968853"/>
                    </a:ext>
                  </a:extLst>
                </a:gridCol>
                <a:gridCol w="2372606">
                  <a:extLst>
                    <a:ext uri="{9D8B030D-6E8A-4147-A177-3AD203B41FA5}">
                      <a16:colId xmlns:a16="http://schemas.microsoft.com/office/drawing/2014/main" val="1730450437"/>
                    </a:ext>
                  </a:extLst>
                </a:gridCol>
                <a:gridCol w="1527582">
                  <a:extLst>
                    <a:ext uri="{9D8B030D-6E8A-4147-A177-3AD203B41FA5}">
                      <a16:colId xmlns:a16="http://schemas.microsoft.com/office/drawing/2014/main" val="2425478611"/>
                    </a:ext>
                  </a:extLst>
                </a:gridCol>
                <a:gridCol w="1770232">
                  <a:extLst>
                    <a:ext uri="{9D8B030D-6E8A-4147-A177-3AD203B41FA5}">
                      <a16:colId xmlns:a16="http://schemas.microsoft.com/office/drawing/2014/main" val="1184095256"/>
                    </a:ext>
                  </a:extLst>
                </a:gridCol>
              </a:tblGrid>
              <a:tr h="18335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Elu depuis 1 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Élu depuis 2 ans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1823935"/>
                  </a:ext>
                </a:extLst>
              </a:tr>
              <a:tr h="17112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Bureau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BRAULT Florence</a:t>
                      </a:r>
                    </a:p>
                    <a:p>
                      <a:r>
                        <a:rPr lang="fr-FR" sz="1400" dirty="0">
                          <a:effectLst/>
                        </a:rPr>
                        <a:t>POULAT Jean-Michel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BRUTSCHER Bernhard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OUGIER Sylvie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BUGNET Henri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BOITE Jean-Paul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effectLst/>
                      </a:endParaRPr>
                    </a:p>
                    <a:p>
                      <a:pPr algn="ctr"/>
                      <a:r>
                        <a:rPr lang="fr-FR" sz="1400" dirty="0">
                          <a:effectLst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</a:rPr>
                        <a:t>x</a:t>
                      </a: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effectLst/>
                      </a:endParaRPr>
                    </a:p>
                    <a:p>
                      <a:pPr algn="ctr"/>
                      <a:endParaRPr lang="fr-FR" sz="1400" dirty="0">
                        <a:effectLst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7163740"/>
                  </a:ext>
                </a:extLst>
              </a:tr>
              <a:tr h="17112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CA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RECOUPE Arnaud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RANA Sylvain</a:t>
                      </a:r>
                      <a:endParaRPr lang="fr-FR" sz="1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BASTIDE Jérôme</a:t>
                      </a: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THOMANN Guillaume</a:t>
                      </a: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DELESTRE Jean-Claude</a:t>
                      </a: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JABOUILLE Jean-Charles</a:t>
                      </a: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MIGNONI Jean-Philippe</a:t>
                      </a: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REY Marie-Line</a:t>
                      </a: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VIALLET Camille</a:t>
                      </a:r>
                    </a:p>
                    <a:p>
                      <a:r>
                        <a:rPr lang="fr-FR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RAUGLAUDRE Nicolas</a:t>
                      </a:r>
                    </a:p>
                    <a:p>
                      <a:endParaRPr lang="fr-F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fr-FR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5823764"/>
                  </a:ext>
                </a:extLst>
              </a:tr>
            </a:tbl>
          </a:graphicData>
        </a:graphic>
      </p:graphicFrame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D29C294-8B0D-6109-9B34-E02628B478F9}"/>
              </a:ext>
            </a:extLst>
          </p:cNvPr>
          <p:cNvCxnSpPr/>
          <p:nvPr/>
        </p:nvCxnSpPr>
        <p:spPr>
          <a:xfrm>
            <a:off x="2987824" y="3429000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65E32F4-E08D-A52B-AD68-DBA5B0190BA4}"/>
              </a:ext>
            </a:extLst>
          </p:cNvPr>
          <p:cNvCxnSpPr>
            <a:cxnSpLocks/>
          </p:cNvCxnSpPr>
          <p:nvPr/>
        </p:nvCxnSpPr>
        <p:spPr>
          <a:xfrm flipH="1">
            <a:off x="2771800" y="3429000"/>
            <a:ext cx="144016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7B3E6603-B644-9CBE-92D1-C2330C068672}"/>
                  </a:ext>
                </a:extLst>
              </p14:cNvPr>
              <p14:cNvContentPartPr/>
              <p14:nvPr/>
            </p14:nvContentPartPr>
            <p14:xfrm>
              <a:off x="5966688" y="4075992"/>
              <a:ext cx="3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7B3E6603-B644-9CBE-92D1-C2330C06867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57688" y="406699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6191BD1-0334-BBB1-5C68-54896D8FCC2A}"/>
                  </a:ext>
                </a:extLst>
              </p14:cNvPr>
              <p14:cNvContentPartPr/>
              <p14:nvPr/>
            </p14:nvContentPartPr>
            <p14:xfrm>
              <a:off x="5073168" y="4167432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6191BD1-0334-BBB1-5C68-54896D8FCC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64528" y="415843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85E31F5F-5565-76BB-D6B9-E944544F6EE5}"/>
                  </a:ext>
                </a:extLst>
              </p14:cNvPr>
              <p14:cNvContentPartPr/>
              <p14:nvPr/>
            </p14:nvContentPartPr>
            <p14:xfrm>
              <a:off x="4088486" y="4150543"/>
              <a:ext cx="360" cy="3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85E31F5F-5565-76BB-D6B9-E944544F6EE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79486" y="414154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3190DEC7-83C4-0883-D264-2639BFECB7D5}"/>
                  </a:ext>
                </a:extLst>
              </p14:cNvPr>
              <p14:cNvContentPartPr/>
              <p14:nvPr/>
            </p14:nvContentPartPr>
            <p14:xfrm>
              <a:off x="4265328" y="4163112"/>
              <a:ext cx="1800" cy="180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3190DEC7-83C4-0883-D264-2639BFECB7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56688" y="4154112"/>
                <a:ext cx="19440" cy="1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0728774"/>
      </p:ext>
    </p:extLst>
  </p:cSld>
  <p:clrMapOvr>
    <a:masterClrMapping/>
  </p:clrMapOvr>
  <p:transition spd="slow">
    <p:randomBar dir="vert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D39A75-94AD-427E-A7CE-47C3C32E27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116632"/>
            <a:ext cx="6336233" cy="2016224"/>
          </a:xfrm>
        </p:spPr>
        <p:txBody>
          <a:bodyPr/>
          <a:lstStyle/>
          <a:p>
            <a:r>
              <a:rPr lang="fr-FR" altLang="fr-FR" sz="3600" dirty="0">
                <a:solidFill>
                  <a:schemeClr val="bg1"/>
                </a:solidFill>
              </a:rPr>
              <a:t>ELECTION</a:t>
            </a:r>
            <a:br>
              <a:rPr lang="fr-FR" altLang="fr-FR" sz="4000" dirty="0">
                <a:solidFill>
                  <a:schemeClr val="bg1"/>
                </a:solidFill>
              </a:rPr>
            </a:br>
            <a:r>
              <a:rPr lang="fr-FR" altLang="fr-FR" sz="4000" dirty="0">
                <a:solidFill>
                  <a:schemeClr val="bg1"/>
                </a:solidFill>
              </a:rPr>
              <a:t>Conseil d’administration</a:t>
            </a:r>
            <a:br>
              <a:rPr lang="fr-FR" sz="4000" dirty="0">
                <a:solidFill>
                  <a:schemeClr val="bg1"/>
                </a:solidFill>
              </a:rPr>
            </a:br>
            <a:endParaRPr lang="fr-FR" altLang="fr-FR" sz="4000" dirty="0">
              <a:solidFill>
                <a:schemeClr val="bg1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790B8DF-B6AC-794B-83C6-D333765A7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91" y="1935427"/>
            <a:ext cx="3168352" cy="2499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Elus au CA en 2025-2026: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Tous les membres actuels sauf Jean-Paul BOITE</a:t>
            </a:r>
            <a:endParaRPr kumimoji="0" lang="fr-FR" altLang="fr-FR" sz="20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fr-FR" altLang="fr-FR" sz="1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9F7B2C-0FCB-8549-9014-8A427E70B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943" y="467852"/>
            <a:ext cx="4392489" cy="467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fr-FR" altLang="fr-F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fr-FR" altLang="fr-F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0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2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Candidats à l’élection au CA: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dirty="0">
                <a:latin typeface="Calibri" panose="020F0502020204030204" pitchFamily="34" charset="0"/>
                <a:cs typeface="Times New Roman" panose="02020603050405020304" pitchFamily="18" charset="0"/>
              </a:rPr>
              <a:t>Julien PRAT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dirty="0">
                <a:latin typeface="Calibri" panose="020F0502020204030204" pitchFamily="34" charset="0"/>
                <a:cs typeface="Times New Roman" panose="02020603050405020304" pitchFamily="18" charset="0"/>
              </a:rPr>
              <a:t>Nathalie GARCIA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dirty="0">
                <a:latin typeface="Calibri" panose="020F0502020204030204" pitchFamily="34" charset="0"/>
                <a:cs typeface="Times New Roman" panose="02020603050405020304" pitchFamily="18" charset="0"/>
              </a:rPr>
              <a:t>Noureddine BAALI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fr-FR" altLang="fr-F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sz="1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515DE-D016-C61C-C2AE-21B7DF8AB75D}"/>
              </a:ext>
            </a:extLst>
          </p:cNvPr>
          <p:cNvSpPr txBox="1"/>
          <p:nvPr/>
        </p:nvSpPr>
        <p:spPr>
          <a:xfrm>
            <a:off x="2286000" y="5055497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fr-FR" sz="4000" dirty="0">
                <a:solidFill>
                  <a:srgbClr val="C00000"/>
                </a:solidFill>
              </a:rPr>
              <a:t>Vote à l’</a:t>
            </a:r>
            <a:r>
              <a:rPr lang="fr-FR" sz="4000" dirty="0" err="1">
                <a:solidFill>
                  <a:srgbClr val="C00000"/>
                </a:solidFill>
              </a:rPr>
              <a:t>unanmité</a:t>
            </a:r>
            <a:r>
              <a:rPr lang="fr-F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9914985"/>
      </p:ext>
    </p:extLst>
  </p:cSld>
  <p:clrMapOvr>
    <a:masterClrMapping/>
  </p:clrMapOvr>
  <p:transition spd="slow">
    <p:randomBar dir="vert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1FEA9-714D-D98F-06FA-B636C378C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r-FR" altLang="fr-FR" sz="4000" dirty="0">
                <a:solidFill>
                  <a:schemeClr val="bg1"/>
                </a:solidFill>
              </a:rPr>
            </a:br>
            <a:r>
              <a:rPr lang="fr-FR" altLang="fr-FR" sz="4000" dirty="0">
                <a:solidFill>
                  <a:schemeClr val="bg1"/>
                </a:solidFill>
              </a:rPr>
              <a:t>ELECTION</a:t>
            </a:r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Nouveau bureau</a:t>
            </a:r>
            <a:br>
              <a:rPr lang="fr-FR" altLang="fr-FR" sz="4400" dirty="0">
                <a:solidFill>
                  <a:schemeClr val="bg1"/>
                </a:solidFill>
              </a:rPr>
            </a:br>
            <a:r>
              <a:rPr lang="fr-FR" altLang="fr-FR" sz="4400" dirty="0">
                <a:solidFill>
                  <a:schemeClr val="bg1"/>
                </a:solidFill>
              </a:rPr>
              <a:t>saison 2026/2027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B0A648-A532-DEBE-181F-6215E53C9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marL="0" indent="0">
              <a:buNone/>
            </a:pPr>
            <a:endParaRPr lang="fr-FR" sz="2000" b="1" dirty="0"/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Présidente: Florence BRAULT</a:t>
            </a:r>
          </a:p>
          <a:p>
            <a:r>
              <a:rPr lang="fr-FR" sz="2000" dirty="0"/>
              <a:t>Vice-président: Jean-Michel POULAT</a:t>
            </a:r>
          </a:p>
          <a:p>
            <a:r>
              <a:rPr lang="fr-FR" sz="2000" dirty="0"/>
              <a:t>Secrétaire: Henri BUGNET</a:t>
            </a:r>
          </a:p>
          <a:p>
            <a:r>
              <a:rPr lang="fr-FR" sz="2000" dirty="0"/>
              <a:t>Trésorier: Bernhard BRUTSCHER</a:t>
            </a:r>
          </a:p>
          <a:p>
            <a:r>
              <a:rPr lang="fr-FR" sz="2000" dirty="0"/>
              <a:t>Vice-trésorière: Marie-Line REY</a:t>
            </a:r>
          </a:p>
        </p:txBody>
      </p:sp>
    </p:spTree>
    <p:extLst>
      <p:ext uri="{BB962C8B-B14F-4D97-AF65-F5344CB8AC3E}">
        <p14:creationId xmlns:p14="http://schemas.microsoft.com/office/powerpoint/2010/main" val="177851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>
            <a:extLst>
              <a:ext uri="{FF2B5EF4-FFF2-40B4-BE49-F238E27FC236}">
                <a16:creationId xmlns:a16="http://schemas.microsoft.com/office/drawing/2014/main" id="{036A6D90-0CD9-DD02-461F-DF6218201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600" dirty="0">
                <a:solidFill>
                  <a:schemeClr val="bg1"/>
                </a:solidFill>
              </a:rPr>
              <a:t>Meilleures progressions </a:t>
            </a:r>
            <a:br>
              <a:rPr lang="fr-FR" altLang="fr-FR" sz="3600" dirty="0">
                <a:solidFill>
                  <a:schemeClr val="bg1"/>
                </a:solidFill>
              </a:rPr>
            </a:br>
            <a:endParaRPr lang="fr-FR" altLang="fr-FR" sz="36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ACDE39-D9CA-2857-6350-424DCD8A4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475"/>
            <a:ext cx="4619625" cy="3849688"/>
          </a:xfrm>
        </p:spPr>
        <p:txBody>
          <a:bodyPr/>
          <a:lstStyle/>
          <a:p>
            <a:pPr marL="0" indent="0">
              <a:buNone/>
              <a:defRPr/>
            </a:pPr>
            <a:endParaRPr lang="fr-FR" altLang="fr-FR" sz="2800" dirty="0"/>
          </a:p>
          <a:p>
            <a:pPr marL="0" indent="0">
              <a:buFontTx/>
              <a:buNone/>
              <a:defRPr/>
            </a:pPr>
            <a:endParaRPr lang="fr-FR" sz="2800" dirty="0"/>
          </a:p>
          <a:p>
            <a:pPr marL="0" indent="0">
              <a:buFontTx/>
              <a:buNone/>
              <a:defRPr/>
            </a:pP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3C97DD-31B0-5574-A1AA-9D5E307F9F1D}"/>
              </a:ext>
            </a:extLst>
          </p:cNvPr>
          <p:cNvSpPr txBox="1"/>
          <p:nvPr/>
        </p:nvSpPr>
        <p:spPr>
          <a:xfrm>
            <a:off x="1547664" y="2690336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REMISE DES RÉCOMPENSES:</a:t>
            </a:r>
          </a:p>
          <a:p>
            <a:endParaRPr lang="fr-FR" dirty="0"/>
          </a:p>
          <a:p>
            <a:r>
              <a:rPr lang="fr-FR" dirty="0"/>
              <a:t>CADET : Rémi THOMANN</a:t>
            </a:r>
          </a:p>
          <a:p>
            <a:endParaRPr lang="fr-FR" dirty="0"/>
          </a:p>
          <a:p>
            <a:r>
              <a:rPr lang="fr-FR" sz="1800" dirty="0"/>
              <a:t>MINIME: Eliot ZEITOUN</a:t>
            </a:r>
          </a:p>
          <a:p>
            <a:endParaRPr lang="fr-FR" sz="1800" dirty="0"/>
          </a:p>
          <a:p>
            <a:r>
              <a:rPr lang="fr-FR" dirty="0"/>
              <a:t>FÉMININE Nathalie GARCIA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58068176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A1E6E81E-41D1-4C15-84AA-D0C317993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7D87274-F03E-6174-FB3C-F4DC264C36FA}"/>
              </a:ext>
            </a:extLst>
          </p:cNvPr>
          <p:cNvSpPr txBox="1"/>
          <p:nvPr/>
        </p:nvSpPr>
        <p:spPr>
          <a:xfrm>
            <a:off x="1043608" y="3244334"/>
            <a:ext cx="74168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dirty="0"/>
              <a:t>MERCI !!!!</a:t>
            </a:r>
          </a:p>
        </p:txBody>
      </p:sp>
    </p:spTree>
    <p:extLst>
      <p:ext uri="{BB962C8B-B14F-4D97-AF65-F5344CB8AC3E}">
        <p14:creationId xmlns:p14="http://schemas.microsoft.com/office/powerpoint/2010/main" val="74872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66B70A6-FC1E-4601-B2E0-AA78A788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BILAN SAISON 2025-2026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CBCD8D1-7264-4DD3-646B-B86AF2857924}"/>
              </a:ext>
            </a:extLst>
          </p:cNvPr>
          <p:cNvSpPr/>
          <p:nvPr/>
        </p:nvSpPr>
        <p:spPr>
          <a:xfrm>
            <a:off x="1403649" y="2276872"/>
            <a:ext cx="6192688" cy="3960440"/>
          </a:xfrm>
          <a:custGeom>
            <a:avLst/>
            <a:gdLst/>
            <a:ahLst/>
            <a:cxnLst/>
            <a:rect l="l" t="t" r="r" b="b"/>
            <a:pathLst>
              <a:path w="8839975" h="5695373">
                <a:moveTo>
                  <a:pt x="0" y="0"/>
                </a:moveTo>
                <a:lnTo>
                  <a:pt x="8839976" y="0"/>
                </a:lnTo>
                <a:lnTo>
                  <a:pt x="8839976" y="5695374"/>
                </a:lnTo>
                <a:lnTo>
                  <a:pt x="0" y="56953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22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66B70A6-FC1E-4601-B2E0-AA78A788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dirty="0">
                <a:solidFill>
                  <a:schemeClr val="bg1"/>
                </a:solidFill>
              </a:rPr>
              <a:t>BILAN SAISON 2025-2026</a:t>
            </a:r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46F585DF-4584-CE49-1543-6C9BBACC4457}"/>
              </a:ext>
            </a:extLst>
          </p:cNvPr>
          <p:cNvSpPr/>
          <p:nvPr/>
        </p:nvSpPr>
        <p:spPr>
          <a:xfrm>
            <a:off x="1043608" y="1988840"/>
            <a:ext cx="7416824" cy="4320480"/>
          </a:xfrm>
          <a:custGeom>
            <a:avLst/>
            <a:gdLst/>
            <a:ahLst/>
            <a:cxnLst/>
            <a:rect l="l" t="t" r="r" b="b"/>
            <a:pathLst>
              <a:path w="10902296" h="7416995">
                <a:moveTo>
                  <a:pt x="0" y="0"/>
                </a:moveTo>
                <a:lnTo>
                  <a:pt x="10902295" y="0"/>
                </a:lnTo>
                <a:lnTo>
                  <a:pt x="10902295" y="7416994"/>
                </a:lnTo>
                <a:lnTo>
                  <a:pt x="0" y="74169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84351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39472</TotalTime>
  <Words>1893</Words>
  <Application>Microsoft Macintosh PowerPoint</Application>
  <PresentationFormat>Affichage à l'écran (4:3)</PresentationFormat>
  <Paragraphs>606</Paragraphs>
  <Slides>74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74</vt:i4>
      </vt:variant>
    </vt:vector>
  </HeadingPairs>
  <TitlesOfParts>
    <vt:vector size="83" baseType="lpstr">
      <vt:lpstr>Arial</vt:lpstr>
      <vt:lpstr>Calibri</vt:lpstr>
      <vt:lpstr>Cambria</vt:lpstr>
      <vt:lpstr>League Spartan</vt:lpstr>
      <vt:lpstr>Poppins</vt:lpstr>
      <vt:lpstr>Poppins Bold</vt:lpstr>
      <vt:lpstr>Wingdings</vt:lpstr>
      <vt:lpstr>Diseño predeterminado</vt:lpstr>
      <vt:lpstr>Office Theme</vt:lpstr>
      <vt:lpstr>Présentation PowerPoint</vt:lpstr>
      <vt:lpstr>DÉROULEMENT</vt:lpstr>
      <vt:lpstr>Centr’Isère Tennis de Table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CITT…UN CLUB LABELLISÉ</vt:lpstr>
      <vt:lpstr> </vt:lpstr>
      <vt:lpstr> PERSPECTIVES  2026/2027 </vt:lpstr>
      <vt:lpstr>PERSPECTIVES  2026/2027</vt:lpstr>
      <vt:lpstr>PERSPECTIVES  2026/2027</vt:lpstr>
      <vt:lpstr>PERSPECTIVES (suite)  2026/2027 </vt:lpstr>
      <vt:lpstr>PERSPECTIVES (suite)  2026/2027 </vt:lpstr>
      <vt:lpstr> </vt:lpstr>
      <vt:lpstr> </vt:lpstr>
      <vt:lpstr>REMERCIEMENTS</vt:lpstr>
      <vt:lpstr>REMERCIEMENTS</vt:lpstr>
      <vt:lpstr>REMERCIEMENTS</vt:lpstr>
      <vt:lpstr>REMERCIEMENTS</vt:lpstr>
      <vt:lpstr>REMERCIEMENTS</vt:lpstr>
      <vt:lpstr>RAPPORT SPORTIF  SAISON 2025/2026</vt:lpstr>
      <vt:lpstr>Compétitions engagées</vt:lpstr>
      <vt:lpstr>Championnat par équipes</vt:lpstr>
      <vt:lpstr>Championnat par équipes</vt:lpstr>
      <vt:lpstr>Critérium </vt:lpstr>
      <vt:lpstr>Critérium</vt:lpstr>
      <vt:lpstr>Finales par classement</vt:lpstr>
      <vt:lpstr>Championnat et coupe vétérans</vt:lpstr>
      <vt:lpstr>Championnat D1 féminin</vt:lpstr>
      <vt:lpstr>Championnat détente</vt:lpstr>
      <vt:lpstr>Les match’ping </vt:lpstr>
      <vt:lpstr>Master U10</vt:lpstr>
      <vt:lpstr>Open 500</vt:lpstr>
      <vt:lpstr>Championnat d’Isère </vt:lpstr>
      <vt:lpstr>Challenge des clubs formateurs </vt:lpstr>
      <vt:lpstr>Coupe mixte </vt:lpstr>
      <vt:lpstr>Inter clubs</vt:lpstr>
      <vt:lpstr>Championnat de France</vt:lpstr>
      <vt:lpstr>Stages des vacances </vt:lpstr>
      <vt:lpstr>Meilleure performance  de la saison</vt:lpstr>
      <vt:lpstr>Meilleure performance  jeune</vt:lpstr>
      <vt:lpstr>Meilleure performance  féminine</vt:lpstr>
      <vt:lpstr>Remerciements</vt:lpstr>
      <vt:lpstr>RAPPORT FINANCIER</vt:lpstr>
      <vt:lpstr>RAPPORT FINANCIER</vt:lpstr>
      <vt:lpstr>RAPPORT FINANCIER</vt:lpstr>
      <vt:lpstr>RAPPORT FINANCIER</vt:lpstr>
      <vt:lpstr>Budget prévisionnel</vt:lpstr>
      <vt:lpstr>TARIFS D’INSCRIPTIONS  SAISON 2026 - 2027</vt:lpstr>
      <vt:lpstr>RAPPORT FINANCIER</vt:lpstr>
      <vt:lpstr>QUESTIONS DIVERSES</vt:lpstr>
      <vt:lpstr>ELECTION Conseil d’administration</vt:lpstr>
      <vt:lpstr>ELECTION Conseil d’administration </vt:lpstr>
      <vt:lpstr> ELECTION Nouveau bureau saison 2026/2027</vt:lpstr>
      <vt:lpstr>Meilleures progressions  </vt:lpstr>
      <vt:lpstr>Présentation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Florence LE GUENNIC</cp:lastModifiedBy>
  <cp:revision>1063</cp:revision>
  <dcterms:created xsi:type="dcterms:W3CDTF">2010-05-23T14:28:12Z</dcterms:created>
  <dcterms:modified xsi:type="dcterms:W3CDTF">2026-09-01T14:45:52Z</dcterms:modified>
</cp:coreProperties>
</file>